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1"/>
  </p:notesMasterIdLst>
  <p:handoutMasterIdLst>
    <p:handoutMasterId r:id="rId122"/>
  </p:handoutMasterIdLst>
  <p:sldIdLst>
    <p:sldId id="256" r:id="rId2"/>
    <p:sldId id="1255" r:id="rId3"/>
    <p:sldId id="985" r:id="rId4"/>
    <p:sldId id="1219" r:id="rId5"/>
    <p:sldId id="1261" r:id="rId6"/>
    <p:sldId id="1072" r:id="rId7"/>
    <p:sldId id="1073" r:id="rId8"/>
    <p:sldId id="1232" r:id="rId9"/>
    <p:sldId id="1262" r:id="rId10"/>
    <p:sldId id="1077" r:id="rId11"/>
    <p:sldId id="1078" r:id="rId12"/>
    <p:sldId id="1079" r:id="rId13"/>
    <p:sldId id="1082" r:id="rId14"/>
    <p:sldId id="1083" r:id="rId15"/>
    <p:sldId id="1084" r:id="rId16"/>
    <p:sldId id="1085" r:id="rId17"/>
    <p:sldId id="1236" r:id="rId18"/>
    <p:sldId id="1154" r:id="rId19"/>
    <p:sldId id="1158" r:id="rId20"/>
    <p:sldId id="1110" r:id="rId21"/>
    <p:sldId id="1111" r:id="rId22"/>
    <p:sldId id="1094" r:id="rId23"/>
    <p:sldId id="1159" r:id="rId24"/>
    <p:sldId id="1160" r:id="rId25"/>
    <p:sldId id="1248" r:id="rId26"/>
    <p:sldId id="1161" r:id="rId27"/>
    <p:sldId id="1162" r:id="rId28"/>
    <p:sldId id="1163" r:id="rId29"/>
    <p:sldId id="1164" r:id="rId30"/>
    <p:sldId id="1165" r:id="rId31"/>
    <p:sldId id="1252" r:id="rId32"/>
    <p:sldId id="1231" r:id="rId33"/>
    <p:sldId id="1226" r:id="rId34"/>
    <p:sldId id="1249" r:id="rId35"/>
    <p:sldId id="1166" r:id="rId36"/>
    <p:sldId id="1167" r:id="rId37"/>
    <p:sldId id="1168" r:id="rId38"/>
    <p:sldId id="1274" r:id="rId39"/>
    <p:sldId id="1277" r:id="rId40"/>
    <p:sldId id="1099" r:id="rId41"/>
    <p:sldId id="1101" r:id="rId42"/>
    <p:sldId id="1237" r:id="rId43"/>
    <p:sldId id="1169" r:id="rId44"/>
    <p:sldId id="1102" r:id="rId45"/>
    <p:sldId id="1103" r:id="rId46"/>
    <p:sldId id="1170" r:id="rId47"/>
    <p:sldId id="1104" r:id="rId48"/>
    <p:sldId id="1105" r:id="rId49"/>
    <p:sldId id="1265" r:id="rId50"/>
    <p:sldId id="1275" r:id="rId51"/>
    <p:sldId id="1172" r:id="rId52"/>
    <p:sldId id="1239" r:id="rId53"/>
    <p:sldId id="1272" r:id="rId54"/>
    <p:sldId id="1238" r:id="rId55"/>
    <p:sldId id="1250" r:id="rId56"/>
    <p:sldId id="1173" r:id="rId57"/>
    <p:sldId id="1107" r:id="rId58"/>
    <p:sldId id="1108" r:id="rId59"/>
    <p:sldId id="1224" r:id="rId60"/>
    <p:sldId id="1247" r:id="rId61"/>
    <p:sldId id="1271" r:id="rId62"/>
    <p:sldId id="1233" r:id="rId63"/>
    <p:sldId id="1227" r:id="rId64"/>
    <p:sldId id="1187" r:id="rId65"/>
    <p:sldId id="1266" r:id="rId66"/>
    <p:sldId id="1267" r:id="rId67"/>
    <p:sldId id="1230" r:id="rId68"/>
    <p:sldId id="1225" r:id="rId69"/>
    <p:sldId id="1273" r:id="rId70"/>
    <p:sldId id="1229" r:id="rId71"/>
    <p:sldId id="1251" r:id="rId72"/>
    <p:sldId id="1174" r:id="rId73"/>
    <p:sldId id="1269" r:id="rId74"/>
    <p:sldId id="1234" r:id="rId75"/>
    <p:sldId id="1109" r:id="rId76"/>
    <p:sldId id="1204" r:id="rId77"/>
    <p:sldId id="1179" r:id="rId78"/>
    <p:sldId id="1181" r:id="rId79"/>
    <p:sldId id="1182" r:id="rId80"/>
    <p:sldId id="1183" r:id="rId81"/>
    <p:sldId id="1180" r:id="rId82"/>
    <p:sldId id="1185" r:id="rId83"/>
    <p:sldId id="1186" r:id="rId84"/>
    <p:sldId id="1184" r:id="rId85"/>
    <p:sldId id="1235" r:id="rId86"/>
    <p:sldId id="1191" r:id="rId87"/>
    <p:sldId id="1193" r:id="rId88"/>
    <p:sldId id="1240" r:id="rId89"/>
    <p:sldId id="1256" r:id="rId90"/>
    <p:sldId id="1257" r:id="rId91"/>
    <p:sldId id="1223" r:id="rId92"/>
    <p:sldId id="1213" r:id="rId93"/>
    <p:sldId id="1241" r:id="rId94"/>
    <p:sldId id="1215" r:id="rId95"/>
    <p:sldId id="1276" r:id="rId96"/>
    <p:sldId id="1217" r:id="rId97"/>
    <p:sldId id="1263" r:id="rId98"/>
    <p:sldId id="1279" r:id="rId99"/>
    <p:sldId id="1205" r:id="rId100"/>
    <p:sldId id="1206" r:id="rId101"/>
    <p:sldId id="1207" r:id="rId102"/>
    <p:sldId id="1208" r:id="rId103"/>
    <p:sldId id="1209" r:id="rId104"/>
    <p:sldId id="1210" r:id="rId105"/>
    <p:sldId id="1228" r:id="rId106"/>
    <p:sldId id="1211" r:id="rId107"/>
    <p:sldId id="1245" r:id="rId108"/>
    <p:sldId id="1246" r:id="rId109"/>
    <p:sldId id="1270" r:id="rId110"/>
    <p:sldId id="1258" r:id="rId111"/>
    <p:sldId id="1259" r:id="rId112"/>
    <p:sldId id="1260" r:id="rId113"/>
    <p:sldId id="975" r:id="rId114"/>
    <p:sldId id="845" r:id="rId115"/>
    <p:sldId id="857" r:id="rId116"/>
    <p:sldId id="1243" r:id="rId117"/>
    <p:sldId id="1244" r:id="rId118"/>
    <p:sldId id="1278" r:id="rId119"/>
    <p:sldId id="978" r:id="rId1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0" autoAdjust="0"/>
    <p:restoredTop sz="93478" autoAdjust="0"/>
  </p:normalViewPr>
  <p:slideViewPr>
    <p:cSldViewPr>
      <p:cViewPr varScale="1">
        <p:scale>
          <a:sx n="105" d="100"/>
          <a:sy n="105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99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defTabSz="931613">
              <a:defRPr sz="1200"/>
            </a:lvl1pPr>
          </a:lstStyle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defTabSz="931613">
              <a:defRPr sz="1200"/>
            </a:lvl1pPr>
          </a:lstStyle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 defTabSz="931613">
              <a:defRPr sz="1200"/>
            </a:lvl1pPr>
          </a:lstStyle>
          <a:p>
            <a:pPr>
              <a:defRPr/>
            </a:pPr>
            <a:fld id="{989B0723-A683-476E-A799-DA70863E5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4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defTabSz="931613">
              <a:defRPr sz="1200"/>
            </a:lvl1pPr>
          </a:lstStyle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 defTabSz="931613">
              <a:defRPr sz="1200"/>
            </a:lvl1pPr>
          </a:lstStyle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7" y="4416100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defTabSz="931613">
              <a:defRPr sz="1200"/>
            </a:lvl1pPr>
          </a:lstStyle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 defTabSz="931613">
              <a:defRPr sz="1200"/>
            </a:lvl1pPr>
          </a:lstStyle>
          <a:p>
            <a:pPr>
              <a:defRPr/>
            </a:pPr>
            <a:fld id="{258D5C88-499C-4F21-811C-000CB211A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87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5A17499A-B353-4EC9-B617-10072B3921E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433" name="Rectangle 6"/>
          <p:cNvSpPr txBox="1">
            <a:spLocks noGrp="1" noChangeArrowheads="1"/>
          </p:cNvSpPr>
          <p:nvPr/>
        </p:nvSpPr>
        <p:spPr bwMode="auto">
          <a:xfrm>
            <a:off x="2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6" tIns="46569" rIns="93136" bIns="46569" anchor="b"/>
          <a:lstStyle/>
          <a:p>
            <a:pPr defTabSz="931613"/>
            <a:r>
              <a:rPr lang="en-US" sz="1200"/>
              <a:t>www.htctu.net  *  Access to IT</a:t>
            </a: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6" tIns="46569" rIns="93136" bIns="46569" anchor="b"/>
          <a:lstStyle/>
          <a:p>
            <a:pPr algn="r" defTabSz="931613"/>
            <a:fld id="{45B446A0-82F4-401F-9418-A6467409DC0B}" type="slidenum">
              <a:rPr lang="en-US" sz="1200"/>
              <a:pPr algn="r" defTabSz="931613"/>
              <a:t>1</a:t>
            </a:fld>
            <a:endParaRPr lang="en-US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36" tIns="46569" rIns="93136" bIns="46569" anchor="b"/>
          <a:lstStyle/>
          <a:p>
            <a:pPr algn="r" defTabSz="931613"/>
            <a:fld id="{D593E8D6-E92C-4EDE-A26D-47D8C54D309D}" type="slidenum">
              <a:rPr lang="en-US" sz="1200"/>
              <a:pPr algn="r" defTabSz="931613"/>
              <a:t>1</a:t>
            </a:fld>
            <a:endParaRPr lang="en-US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505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1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www.htctu.net</a:t>
            </a: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0E43-B75F-4998-A3CB-1113FC7B3B12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122" tIns="46562" rIns="93122" bIns="46562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1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65F22-D825-4C2A-BB5F-F23B4F3954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7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2DCBF-2724-40DF-81FD-E1617B9C80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9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Robert: two opposite interns</a:t>
            </a:r>
          </a:p>
          <a:p>
            <a:r>
              <a:rPr lang="en-US" smtClean="0"/>
              <a:t>Gaeir: When a graphic is part of an exercise, a lengthier description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100810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52">
              <a:defRPr>
                <a:solidFill>
                  <a:schemeClr val="tx1"/>
                </a:solidFill>
                <a:latin typeface="Tahoma" charset="0"/>
              </a:defRPr>
            </a:lvl1pPr>
            <a:lvl2pPr marL="742623" indent="-285624" defTabSz="931452">
              <a:defRPr>
                <a:solidFill>
                  <a:schemeClr val="tx1"/>
                </a:solidFill>
                <a:latin typeface="Tahoma" charset="0"/>
              </a:defRPr>
            </a:lvl2pPr>
            <a:lvl3pPr marL="1142498" indent="-228500" defTabSz="931452">
              <a:defRPr>
                <a:solidFill>
                  <a:schemeClr val="tx1"/>
                </a:solidFill>
                <a:latin typeface="Tahoma" charset="0"/>
              </a:defRPr>
            </a:lvl3pPr>
            <a:lvl4pPr marL="1599497" indent="-228500" defTabSz="931452">
              <a:defRPr>
                <a:solidFill>
                  <a:schemeClr val="tx1"/>
                </a:solidFill>
                <a:latin typeface="Tahoma" charset="0"/>
              </a:defRPr>
            </a:lvl4pPr>
            <a:lvl5pPr marL="2056497" indent="-228500" defTabSz="931452">
              <a:defRPr>
                <a:solidFill>
                  <a:schemeClr val="tx1"/>
                </a:solidFill>
                <a:latin typeface="Tahoma" charset="0"/>
              </a:defRPr>
            </a:lvl5pPr>
            <a:lvl6pPr marL="2513496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0494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7493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4492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www.htctu.net  *  408-996-4636</a:t>
            </a:r>
            <a:endParaRPr lang="en-US" altLang="en-US">
              <a:latin typeface="Arial" charset="0"/>
            </a:endParaRP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52">
              <a:defRPr>
                <a:solidFill>
                  <a:schemeClr val="tx1"/>
                </a:solidFill>
                <a:latin typeface="Tahoma" charset="0"/>
              </a:defRPr>
            </a:lvl1pPr>
            <a:lvl2pPr marL="742623" indent="-285624" defTabSz="931452">
              <a:defRPr>
                <a:solidFill>
                  <a:schemeClr val="tx1"/>
                </a:solidFill>
                <a:latin typeface="Tahoma" charset="0"/>
              </a:defRPr>
            </a:lvl2pPr>
            <a:lvl3pPr marL="1142498" indent="-228500" defTabSz="931452">
              <a:defRPr>
                <a:solidFill>
                  <a:schemeClr val="tx1"/>
                </a:solidFill>
                <a:latin typeface="Tahoma" charset="0"/>
              </a:defRPr>
            </a:lvl3pPr>
            <a:lvl4pPr marL="1599497" indent="-228500" defTabSz="931452">
              <a:defRPr>
                <a:solidFill>
                  <a:schemeClr val="tx1"/>
                </a:solidFill>
                <a:latin typeface="Tahoma" charset="0"/>
              </a:defRPr>
            </a:lvl4pPr>
            <a:lvl5pPr marL="2056497" indent="-228500" defTabSz="931452">
              <a:defRPr>
                <a:solidFill>
                  <a:schemeClr val="tx1"/>
                </a:solidFill>
                <a:latin typeface="Tahoma" charset="0"/>
              </a:defRPr>
            </a:lvl5pPr>
            <a:lvl6pPr marL="2513496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0494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7493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4492" indent="-228500" defTabSz="931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427BCF0-A017-4A01-A7F9-85BB477E4D93}" type="slidenum">
              <a:rPr lang="en-US" altLang="en-US" smtClean="0">
                <a:latin typeface="Arial" charset="0"/>
              </a:rPr>
              <a:pPr/>
              <a:t>45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0180" name="Rectangle 7"/>
          <p:cNvSpPr txBox="1">
            <a:spLocks noGrp="1" noChangeArrowheads="1"/>
          </p:cNvSpPr>
          <p:nvPr/>
        </p:nvSpPr>
        <p:spPr bwMode="auto">
          <a:xfrm>
            <a:off x="3970341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6" tIns="46569" rIns="93136" bIns="46569" anchor="b"/>
          <a:lstStyle>
            <a:lvl1pPr defTabSz="931863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/>
            <a:fld id="{91BF64E0-A0D6-464D-A570-539BCAFB84F7}" type="slidenum">
              <a:rPr lang="en-US" altLang="en-US" sz="1200">
                <a:latin typeface="Arial" charset="0"/>
              </a:rPr>
              <a:pPr algn="r" eaLnBrk="1" hangingPunct="1"/>
              <a:t>45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292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Accessible Documents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8D5C88-499C-4F21-811C-000CB211A29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D714-F446-46FF-8867-92E5CE7328F6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BFCF-28DF-48AF-ABB8-6B4A79306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61BC-630A-4F9D-83C2-FAD44DBA0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CBDA-54EC-4822-9C89-9D0D822F713D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362-CD26-44CE-AA00-FCBE8EC1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D027-3368-49C3-91F3-5805E9EC8F6C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19DF-AFAF-4299-A752-7FB597EF5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F617-BF65-4CEB-A999-C066D4FAA104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0889-8850-4006-AA14-5300ADAB1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4EFD-5DCA-4876-B40D-712D0E806607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32ED-0A86-491B-96BD-7B4ECD21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3DB0-2E63-4CBC-84FB-BCE3A0CADF4A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452D-70A5-436B-B915-D340866D7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3359-E6DF-45D8-A8EC-CADC9CB4AE34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F882-4122-45B0-8249-8FA794ADF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CABB-F2B5-4002-9737-111D32EC28F0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13A8-2DBB-453E-BFDE-9ADBD3BAA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1386-B2A7-4FB8-988E-1E6FAFD0767E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1C22-7A7E-47BF-975B-1E31B6F94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91A9-D550-4E43-AA5D-B744BFCF8139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DD9E-FBDA-4057-8A6B-0FC7E43CF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F847E-5F19-4E44-9BF7-CC60F08C06A7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134B-9373-45CE-B682-84A444A63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6702-1769-4BF6-8DF2-A97F8E8C7AAD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B16D-D1D2-4144-A7C5-D2520D95B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6E91-FC40-4A59-ACEF-9849A0A60084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www.htctu.net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67F155E-AE87-4149-A9A9-0C7235EC2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9866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6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867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DA98C49-E8B4-4B6C-98DA-31EF4ED297FB}" type="datetime1">
              <a:rPr lang="en-US"/>
              <a:pPr>
                <a:defRPr/>
              </a:pPr>
              <a:t>1/24/2018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d-nc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Accessible Documents:</a:t>
            </a:r>
            <a:br>
              <a:rPr lang="en-US" dirty="0" smtClean="0"/>
            </a:br>
            <a:r>
              <a:rPr lang="en-US" dirty="0" smtClean="0"/>
              <a:t>Word to PDF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572000"/>
            <a:ext cx="7086600" cy="1219200"/>
          </a:xfrm>
        </p:spPr>
        <p:txBody>
          <a:bodyPr/>
          <a:lstStyle/>
          <a:p>
            <a:r>
              <a:rPr lang="en-US" dirty="0" smtClean="0"/>
              <a:t>Gaeir Dietrich </a:t>
            </a:r>
            <a:r>
              <a:rPr lang="en-US" dirty="0" smtClean="0">
                <a:sym typeface="Symbol" pitchFamily="18" charset="2"/>
              </a:rPr>
              <a:t> HTCTU Director</a:t>
            </a:r>
          </a:p>
          <a:p>
            <a:r>
              <a:rPr lang="en-US" dirty="0" smtClean="0">
                <a:sym typeface="Symbol" pitchFamily="18" charset="2"/>
              </a:rPr>
              <a:t>www.htctu.net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 www.toolsthatinspire.com </a:t>
            </a:r>
            <a:endParaRPr lang="en-US" dirty="0" smtClean="0"/>
          </a:p>
        </p:txBody>
      </p:sp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ABFF753-027E-49FD-9C98-6A20496386C6}" type="datetime1">
              <a:rPr lang="en-US" smtClean="0"/>
              <a:pPr/>
              <a:t>1/24/2018</a:t>
            </a:fld>
            <a:endParaRPr lang="en-US" smtClean="0"/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 dirty="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F0EB-F6FB-4DAC-A34F-44BFAA12F588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569346" name="Picture 2" descr="High Tech Center Training Uni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0681"/>
            <a:ext cx="4771730" cy="14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Right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</a:t>
            </a:r>
            <a:r>
              <a:rPr lang="en-US" dirty="0" smtClean="0"/>
              <a:t>no single best </a:t>
            </a:r>
            <a:r>
              <a:rPr lang="en-US" dirty="0"/>
              <a:t>way to describe graphics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Focus on “what the graphic is,” rather than “how it looks”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Just remember…</a:t>
            </a:r>
          </a:p>
          <a:p>
            <a:pPr lvl="1"/>
            <a:r>
              <a:rPr lang="en-US" dirty="0"/>
              <a:t>Keep context in mind</a:t>
            </a:r>
          </a:p>
          <a:p>
            <a:pPr lvl="1"/>
            <a:r>
              <a:rPr lang="en-US" dirty="0"/>
              <a:t>Ask yourself: Is this something the person really needs to hear?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Are Not Text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scan is a picture</a:t>
            </a:r>
          </a:p>
          <a:p>
            <a:r>
              <a:rPr lang="en-US" dirty="0" smtClean="0"/>
              <a:t>In order to ensure access, must run Optical Character Recognition (OCR)</a:t>
            </a:r>
          </a:p>
          <a:p>
            <a:pPr lvl="1"/>
            <a:r>
              <a:rPr lang="en-US" dirty="0" smtClean="0"/>
              <a:t>Analyzes structure</a:t>
            </a:r>
          </a:p>
          <a:p>
            <a:pPr lvl="1"/>
            <a:r>
              <a:rPr lang="en-US" dirty="0" smtClean="0"/>
              <a:t>Interprets text in the picture</a:t>
            </a:r>
          </a:p>
          <a:p>
            <a:r>
              <a:rPr lang="en-US" dirty="0" smtClean="0"/>
              <a:t>Recommend ABBYY </a:t>
            </a:r>
            <a:r>
              <a:rPr lang="en-US" dirty="0" err="1" smtClean="0"/>
              <a:t>FineReader</a:t>
            </a:r>
            <a:endParaRPr lang="en-US" dirty="0" smtClean="0"/>
          </a:p>
          <a:p>
            <a:pPr lvl="1"/>
            <a:r>
              <a:rPr lang="en-US" dirty="0" smtClean="0"/>
              <a:t>Accurate, easy-to-learn OCR program</a:t>
            </a:r>
          </a:p>
          <a:p>
            <a:pPr lvl="1"/>
            <a:r>
              <a:rPr lang="en-US" dirty="0" smtClean="0"/>
              <a:t>Have available for faculty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Pro </a:t>
            </a:r>
            <a:r>
              <a:rPr lang="en-US" b="1" dirty="0" smtClean="0"/>
              <a:t>Not</a:t>
            </a:r>
            <a:r>
              <a:rPr lang="en-US" dirty="0" smtClean="0"/>
              <a:t> Best at 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Adobe Acrobat Pro does not allow for editing of results</a:t>
            </a:r>
          </a:p>
          <a:p>
            <a:pPr lvl="1"/>
            <a:r>
              <a:rPr lang="en-US" dirty="0" smtClean="0"/>
              <a:t>Need to be able to edit recognition results</a:t>
            </a:r>
          </a:p>
          <a:p>
            <a:endParaRPr lang="en-US" dirty="0" smtClean="0"/>
          </a:p>
          <a:p>
            <a:r>
              <a:rPr lang="en-US" dirty="0" smtClean="0"/>
              <a:t>You continue to see the “picture,” but the underlying text is hidden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“Real” OCR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OCR = Optical Character Recognition</a:t>
            </a:r>
          </a:p>
          <a:p>
            <a:r>
              <a:rPr lang="en-US" dirty="0" smtClean="0"/>
              <a:t>ABBYY </a:t>
            </a:r>
            <a:r>
              <a:rPr lang="en-US" dirty="0" err="1" smtClean="0"/>
              <a:t>FineReader</a:t>
            </a:r>
            <a:r>
              <a:rPr lang="en-US" dirty="0" smtClean="0"/>
              <a:t> (easier) or Nuance </a:t>
            </a:r>
            <a:r>
              <a:rPr lang="en-US" dirty="0" err="1" smtClean="0"/>
              <a:t>OmniPage</a:t>
            </a:r>
            <a:endParaRPr lang="en-US" dirty="0" smtClean="0"/>
          </a:p>
          <a:p>
            <a:r>
              <a:rPr lang="en-US" dirty="0" smtClean="0"/>
              <a:t>Allow you to have control over the process</a:t>
            </a:r>
          </a:p>
          <a:p>
            <a:pPr lvl="1"/>
            <a:r>
              <a:rPr lang="en-US" dirty="0" smtClean="0"/>
              <a:t>Easy to edit results</a:t>
            </a:r>
          </a:p>
          <a:p>
            <a:pPr lvl="1"/>
            <a:r>
              <a:rPr lang="en-US" dirty="0" smtClean="0"/>
              <a:t>Quickly save to a text-based PDF and run wizard</a:t>
            </a:r>
          </a:p>
          <a:p>
            <a:pPr lvl="1"/>
            <a:r>
              <a:rPr lang="en-US" dirty="0" smtClean="0"/>
              <a:t>Can also save to Word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ABBYY </a:t>
            </a:r>
            <a:r>
              <a:rPr lang="en-US" dirty="0" err="1" smtClean="0"/>
              <a:t>FineReader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1026" name="Picture 2" descr="ABBYY FineReader 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638800" cy="41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8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524000"/>
            <a:ext cx="5791200" cy="1295400"/>
          </a:xfrm>
        </p:spPr>
        <p:txBody>
          <a:bodyPr/>
          <a:lstStyle/>
          <a:p>
            <a:r>
              <a:rPr lang="en-US" sz="4500" dirty="0" smtClean="0"/>
              <a:t>PowerPoint</a:t>
            </a:r>
          </a:p>
        </p:txBody>
      </p:sp>
      <p:sp>
        <p:nvSpPr>
          <p:cNvPr id="6082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4876800"/>
            <a:ext cx="5791200" cy="121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67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  <a:p>
            <a:pPr lvl="1"/>
            <a:r>
              <a:rPr lang="en-US" dirty="0"/>
              <a:t>Use built-in themes (under design tab)</a:t>
            </a:r>
          </a:p>
          <a:p>
            <a:pPr lvl="1"/>
            <a:r>
              <a:rPr lang="en-US" dirty="0"/>
              <a:t>Allows user to adjust contrast as needed</a:t>
            </a:r>
          </a:p>
          <a:p>
            <a:pPr lvl="1"/>
            <a:r>
              <a:rPr lang="en-US" dirty="0"/>
              <a:t>Styles are applied automatically</a:t>
            </a:r>
          </a:p>
          <a:p>
            <a:r>
              <a:rPr lang="en-US" dirty="0" smtClean="0"/>
              <a:t>Make sure the first slide uses the “title slide” layout</a:t>
            </a:r>
          </a:p>
          <a:p>
            <a:pPr lvl="1"/>
            <a:r>
              <a:rPr lang="en-US" dirty="0" smtClean="0"/>
              <a:t>Use other layouts as appropriate</a:t>
            </a:r>
          </a:p>
          <a:p>
            <a:r>
              <a:rPr lang="en-US" dirty="0" smtClean="0"/>
              <a:t>Give each slide a unique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PPT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link names</a:t>
            </a:r>
          </a:p>
          <a:p>
            <a:r>
              <a:rPr lang="en-US" dirty="0" smtClean="0"/>
              <a:t>Describe graphics</a:t>
            </a:r>
          </a:p>
          <a:p>
            <a:pPr lvl="1"/>
            <a:r>
              <a:rPr lang="en-US" dirty="0" smtClean="0"/>
              <a:t>Right click, just like in word</a:t>
            </a:r>
          </a:p>
          <a:p>
            <a:r>
              <a:rPr lang="en-US" dirty="0" smtClean="0"/>
              <a:t>Watch out for unused text areas in footer</a:t>
            </a:r>
          </a:p>
          <a:p>
            <a:pPr lvl="1"/>
            <a:r>
              <a:rPr lang="en-US" dirty="0" smtClean="0"/>
              <a:t>Can be deleted in master slide</a:t>
            </a:r>
          </a:p>
          <a:p>
            <a:r>
              <a:rPr lang="en-US" dirty="0" smtClean="0"/>
              <a:t>Built-in accessibility checker</a:t>
            </a:r>
          </a:p>
          <a:p>
            <a:pPr lvl="1"/>
            <a:r>
              <a:rPr lang="en-US" dirty="0" smtClean="0"/>
              <a:t>File &gt; Info &gt; Check for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r>
              <a:rPr lang="en-US" dirty="0" smtClean="0"/>
              <a:t> in 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logical link names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Briefly describe graphics with alt text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/>
              <a:t>tructure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built-in themes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“title” slide first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Give each slide a different title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√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/>
              <a:t>tructure </a:t>
            </a:r>
          </a:p>
          <a:p>
            <a:pPr lvl="1"/>
            <a:r>
              <a:rPr lang="en-US" dirty="0" smtClean="0"/>
              <a:t>Watch out for blank boxes in the footer</a:t>
            </a:r>
          </a:p>
          <a:p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ables</a:t>
            </a:r>
          </a:p>
          <a:p>
            <a:pPr lvl="1"/>
            <a:r>
              <a:rPr lang="en-US" dirty="0" smtClean="0"/>
              <a:t>Mark header row</a:t>
            </a:r>
          </a:p>
          <a:p>
            <a:pPr lvl="1"/>
            <a:r>
              <a:rPr lang="en-US" dirty="0" smtClean="0"/>
              <a:t>Add a table summary (alt text)</a:t>
            </a:r>
          </a:p>
          <a:p>
            <a:pPr lvl="1"/>
            <a:r>
              <a:rPr lang="en-US" dirty="0" smtClean="0"/>
              <a:t>Best not to merge cells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Title for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200400" cy="3886200"/>
          </a:xfrm>
        </p:spPr>
        <p:txBody>
          <a:bodyPr/>
          <a:lstStyle/>
          <a:p>
            <a:r>
              <a:rPr lang="en-US" dirty="0" smtClean="0"/>
              <a:t>For accessibility, go to File &gt; Properties &gt; Title</a:t>
            </a:r>
          </a:p>
          <a:p>
            <a:r>
              <a:rPr lang="en-US" dirty="0" smtClean="0"/>
              <a:t>Add a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BC65939-E262-4002-B7F5-FC931D547788}" type="datetime1">
              <a:rPr lang="en-US" smtClean="0"/>
              <a:t>1/24/2018</a:t>
            </a:fld>
            <a:endParaRPr lang="en-US"/>
          </a:p>
        </p:txBody>
      </p:sp>
      <p:pic>
        <p:nvPicPr>
          <p:cNvPr id="7" name="Picture 6" descr="Title properties screenshot for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89" y="1981200"/>
            <a:ext cx="3810000" cy="28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505200" cy="3276600"/>
          </a:xfrm>
        </p:spPr>
        <p:txBody>
          <a:bodyPr/>
          <a:lstStyle/>
          <a:p>
            <a:r>
              <a:rPr lang="en-US" dirty="0"/>
              <a:t>In a book about </a:t>
            </a:r>
            <a:r>
              <a:rPr lang="en-US" dirty="0" smtClean="0"/>
              <a:t>health, </a:t>
            </a:r>
            <a:r>
              <a:rPr lang="en-US" dirty="0"/>
              <a:t>this </a:t>
            </a:r>
            <a:r>
              <a:rPr lang="en-US" dirty="0" smtClean="0"/>
              <a:t>full-page photo </a:t>
            </a:r>
            <a:r>
              <a:rPr lang="en-US" dirty="0"/>
              <a:t>appears at the beginning of a chapter on nutrition: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7" name="Picture 4" descr="exercis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57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Accessible Online Courses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Documents in Canvas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follow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 smtClean="0"/>
              <a:t>Links: look for tool in the Rich Media Editor</a:t>
            </a:r>
          </a:p>
          <a:p>
            <a:r>
              <a:rPr lang="en-US" dirty="0" smtClean="0"/>
              <a:t>Images: “alt text” in “insert image” window</a:t>
            </a:r>
          </a:p>
          <a:p>
            <a:r>
              <a:rPr lang="en-US" dirty="0" smtClean="0"/>
              <a:t>Structure: Rich Media Editor allows you to add styles—select “Paragraph”</a:t>
            </a:r>
          </a:p>
          <a:p>
            <a:r>
              <a:rPr lang="en-US" dirty="0" smtClean="0"/>
              <a:t>Tables: has built-in tools—mark all header cells under “Cell properties”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Canvas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981200"/>
            <a:ext cx="7620000" cy="4114800"/>
          </a:xfrm>
        </p:spPr>
        <p:txBody>
          <a:bodyPr/>
          <a:lstStyle/>
          <a:p>
            <a:r>
              <a:rPr lang="en-US" dirty="0" smtClean="0"/>
              <a:t>Canvas tutorials available on the OEI website:</a:t>
            </a:r>
          </a:p>
          <a:p>
            <a:pPr lvl="1"/>
            <a:r>
              <a:rPr lang="en-US" dirty="0"/>
              <a:t>https://ccconlineed.instructure.com/courses/98 </a:t>
            </a:r>
          </a:p>
          <a:p>
            <a:r>
              <a:rPr lang="en-US" dirty="0" smtClean="0"/>
              <a:t>Canvas Rich Media Editor</a:t>
            </a:r>
          </a:p>
          <a:p>
            <a:pPr lvl="1"/>
            <a:r>
              <a:rPr lang="en-US" dirty="0" smtClean="0"/>
              <a:t>Allows styles, alt text for images</a:t>
            </a:r>
          </a:p>
          <a:p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Create transcript and upload as “subtitles”</a:t>
            </a:r>
          </a:p>
          <a:p>
            <a:pPr lvl="1"/>
            <a:r>
              <a:rPr lang="en-US" dirty="0"/>
              <a:t>https://guides.instructure.com/m/4152/l/719744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 can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Accessible Web</a:t>
            </a:r>
            <a:endParaRPr lang="en-US" alt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W3C Guidelines</a:t>
            </a:r>
          </a:p>
          <a:p>
            <a:pPr lvl="1"/>
            <a:r>
              <a:rPr lang="en-US" altLang="en-US" dirty="0" smtClean="0"/>
              <a:t>WCAG (Web Content Accessibility Guidelines) 2.0 </a:t>
            </a:r>
          </a:p>
          <a:p>
            <a:pPr lvl="1"/>
            <a:r>
              <a:rPr lang="en-US" altLang="en-US" dirty="0"/>
              <a:t>http://www.w3.org/TR/WCAG20/</a:t>
            </a:r>
            <a:endParaRPr lang="en-US" altLang="en-US" dirty="0" smtClean="0"/>
          </a:p>
          <a:p>
            <a:r>
              <a:rPr lang="en-US" altLang="en-US" dirty="0" smtClean="0"/>
              <a:t>DO-IT (University of Washington)</a:t>
            </a:r>
          </a:p>
          <a:p>
            <a:pPr lvl="1"/>
            <a:r>
              <a:rPr lang="en-US" altLang="en-US" dirty="0"/>
              <a:t>http://www.washington.edu/doit/</a:t>
            </a:r>
            <a:endParaRPr lang="en-US" altLang="en-US" dirty="0" smtClean="0"/>
          </a:p>
          <a:p>
            <a:r>
              <a:rPr lang="en-US" altLang="en-US" dirty="0" err="1" smtClean="0"/>
              <a:t>WebAIM</a:t>
            </a:r>
            <a:endParaRPr lang="en-US" altLang="en-US" dirty="0" smtClean="0"/>
          </a:p>
          <a:p>
            <a:pPr lvl="1"/>
            <a:r>
              <a:rPr lang="en-US" altLang="en-US" dirty="0"/>
              <a:t>http://webaim.org</a:t>
            </a:r>
            <a:r>
              <a:rPr lang="en-US" altLang="en-US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50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DCMP Captioning Key</a:t>
            </a:r>
          </a:p>
          <a:p>
            <a:pPr lvl="1"/>
            <a:r>
              <a:rPr lang="en-US" altLang="en-US" dirty="0"/>
              <a:t>http://www.dcmp.org/captioningkey</a:t>
            </a:r>
            <a:r>
              <a:rPr lang="en-US" altLang="en-US" dirty="0" smtClean="0"/>
              <a:t>/</a:t>
            </a:r>
            <a:endParaRPr lang="en-US" altLang="en-US" dirty="0"/>
          </a:p>
          <a:p>
            <a:r>
              <a:rPr lang="en-US" altLang="en-US" dirty="0" smtClean="0"/>
              <a:t>NCAM – STEM </a:t>
            </a:r>
          </a:p>
          <a:p>
            <a:pPr lvl="1"/>
            <a:r>
              <a:rPr lang="en-US" altLang="en-US" dirty="0"/>
              <a:t>http://</a:t>
            </a:r>
            <a:r>
              <a:rPr lang="en-US" altLang="en-US" dirty="0" smtClean="0"/>
              <a:t>ncam.wgbh.org/experience_learn/educational_media/stemdx/guidelines</a:t>
            </a:r>
          </a:p>
          <a:p>
            <a:r>
              <a:rPr lang="en-US" altLang="en-US" dirty="0" smtClean="0"/>
              <a:t>WGBH – Web Media</a:t>
            </a:r>
          </a:p>
          <a:p>
            <a:pPr lvl="1"/>
            <a:r>
              <a:rPr lang="en-US" altLang="en-US" dirty="0"/>
              <a:t>http://ncam.wgbh.org/invent_build/web_multimedia/accessible-digital-media-guide/guideline-h-multimedia</a:t>
            </a:r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02DD9E-FBDA-4057-8A6B-0FC7E43CFB5D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6DF847E-5F19-4E44-9BF7-CC60F08C06A7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@ONE four-week course</a:t>
            </a:r>
          </a:p>
          <a:p>
            <a:pPr lvl="1"/>
            <a:r>
              <a:rPr lang="en-US" dirty="0" smtClean="0"/>
              <a:t>Accessible DE</a:t>
            </a:r>
          </a:p>
          <a:p>
            <a:pPr lvl="1"/>
            <a:r>
              <a:rPr lang="en-US" dirty="0"/>
              <a:t>http://www.onefortraining.com</a:t>
            </a:r>
            <a:r>
              <a:rPr lang="en-US" dirty="0" smtClean="0"/>
              <a:t>/ </a:t>
            </a:r>
            <a:endParaRPr lang="en-US" dirty="0"/>
          </a:p>
          <a:p>
            <a:r>
              <a:rPr lang="en-US" dirty="0" smtClean="0"/>
              <a:t>Professional Learning Network</a:t>
            </a:r>
          </a:p>
          <a:p>
            <a:pPr lvl="1"/>
            <a:r>
              <a:rPr lang="en-US" dirty="0" smtClean="0"/>
              <a:t>Hosts trainings from Lynda.com</a:t>
            </a:r>
          </a:p>
          <a:p>
            <a:pPr lvl="1"/>
            <a:r>
              <a:rPr lang="en-US" dirty="0" smtClean="0"/>
              <a:t>Prolearningnetwork.cccco.edu./creating-accessible-materials</a:t>
            </a:r>
          </a:p>
          <a:p>
            <a:pPr lvl="1"/>
            <a:r>
              <a:rPr lang="en-US" dirty="0" smtClean="0"/>
              <a:t>Free for CCCs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Help Desk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CCC Accessibility Center</a:t>
            </a:r>
          </a:p>
          <a:p>
            <a:pPr lvl="1"/>
            <a:r>
              <a:rPr lang="en-US" dirty="0" smtClean="0"/>
              <a:t>www.ccctechnology.info</a:t>
            </a:r>
          </a:p>
          <a:p>
            <a:r>
              <a:rPr lang="en-US" dirty="0" smtClean="0"/>
              <a:t>Create an account so that staff can respond to queries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Site for Free Assistance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81200"/>
            <a:ext cx="7391400" cy="3962400"/>
          </a:xfrm>
        </p:spPr>
        <p:txBody>
          <a:bodyPr/>
          <a:lstStyle/>
          <a:p>
            <a:r>
              <a:rPr lang="en-US" dirty="0"/>
              <a:t>Portal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free resources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the CCCs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Sidekick</a:t>
            </a:r>
          </a:p>
          <a:p>
            <a:pPr lvl="1"/>
            <a:r>
              <a:rPr lang="en-US" dirty="0" smtClean="0"/>
              <a:t>www.toolsthatinspire.com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6554" r="18157"/>
          <a:stretch/>
        </p:blipFill>
        <p:spPr bwMode="auto">
          <a:xfrm>
            <a:off x="3962400" y="1752600"/>
            <a:ext cx="4267200" cy="354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Gaeir (rhymes with “fire”) Dietrich</a:t>
            </a:r>
          </a:p>
          <a:p>
            <a:pPr lvl="1"/>
            <a:r>
              <a:rPr lang="en-US" dirty="0"/>
              <a:t>gdietrich@htctu.net</a:t>
            </a:r>
          </a:p>
          <a:p>
            <a:pPr lvl="1"/>
            <a:r>
              <a:rPr lang="en-US" dirty="0" smtClean="0"/>
              <a:t>408-996-6047</a:t>
            </a:r>
          </a:p>
          <a:p>
            <a:pPr lvl="1"/>
            <a:endParaRPr lang="en-US" dirty="0"/>
          </a:p>
          <a:p>
            <a:r>
              <a:rPr lang="en-US" dirty="0" smtClean="0"/>
              <a:t>To schedule visits, please contact our admin assistant, Erika Owens</a:t>
            </a:r>
          </a:p>
          <a:p>
            <a:pPr lvl="1"/>
            <a:r>
              <a:rPr lang="en-US" dirty="0" smtClean="0"/>
              <a:t>eowens@htctu.net</a:t>
            </a:r>
          </a:p>
          <a:p>
            <a:pPr lvl="1"/>
            <a:r>
              <a:rPr lang="en-US" dirty="0" smtClean="0"/>
              <a:t>408-996-4636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Alt Text 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photo is decorative.</a:t>
            </a:r>
          </a:p>
          <a:p>
            <a:pPr lvl="1" eaLnBrk="1" hangingPunct="1"/>
            <a:r>
              <a:rPr lang="en-US" dirty="0"/>
              <a:t>It is simply illustrating the theme of the book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r>
              <a:rPr lang="en-US" dirty="0"/>
              <a:t>Keep the description simple:</a:t>
            </a:r>
          </a:p>
          <a:p>
            <a:pPr lvl="1" eaLnBrk="1" hangingPunct="1"/>
            <a:r>
              <a:rPr lang="en-US" dirty="0"/>
              <a:t>People </a:t>
            </a:r>
            <a:r>
              <a:rPr lang="en-US" dirty="0" smtClean="0"/>
              <a:t>biking </a:t>
            </a:r>
          </a:p>
          <a:p>
            <a:pPr lvl="1" eaLnBrk="1" hangingPunct="1"/>
            <a:r>
              <a:rPr lang="en-US" dirty="0" smtClean="0"/>
              <a:t>Cyclists</a:t>
            </a:r>
          </a:p>
          <a:p>
            <a:pPr eaLnBrk="1" hangingPunct="1"/>
            <a:r>
              <a:rPr lang="en-US" dirty="0" smtClean="0"/>
              <a:t>If you really want more…</a:t>
            </a:r>
          </a:p>
          <a:p>
            <a:pPr lvl="1" eaLnBrk="1" hangingPunct="1"/>
            <a:r>
              <a:rPr lang="en-US" dirty="0" smtClean="0"/>
              <a:t>3 people cycling along a river</a:t>
            </a:r>
          </a:p>
          <a:p>
            <a:pPr lvl="1"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Logo Example 1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676400" y="3352800"/>
            <a:ext cx="7010400" cy="27432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Kansas City Kansas Community College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Presents an Evening of Jazz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Come join us for two hours of wonderful jazz by the lake. …</a:t>
            </a:r>
          </a:p>
        </p:txBody>
      </p:sp>
      <p:pic>
        <p:nvPicPr>
          <p:cNvPr id="33795" name="Picture 3" descr="KCKCC Logo, &quot;Making Life Better&quot;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49116"/>
            <a:ext cx="3657600" cy="11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Possible Alt Text Logo 1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logo is mostly decorative, somewhat informational.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Logo is branding, but is essentially decorative from the user’s viewpoint.</a:t>
            </a:r>
          </a:p>
          <a:p>
            <a:pPr eaLnBrk="1" hangingPunct="1"/>
            <a:r>
              <a:rPr lang="en-US" dirty="0" smtClean="0"/>
              <a:t>Keep it simple; first time include all text.</a:t>
            </a:r>
          </a:p>
          <a:p>
            <a:pPr lvl="1" eaLnBrk="1" hangingPunct="1"/>
            <a:r>
              <a:rPr lang="en-US" dirty="0" smtClean="0"/>
              <a:t>Kansas City Kansas Community College logo, Making Life Better</a:t>
            </a:r>
            <a:endParaRPr lang="en-US" dirty="0"/>
          </a:p>
          <a:p>
            <a:pPr lvl="1" eaLnBrk="1" hangingPunct="1"/>
            <a:r>
              <a:rPr lang="en-US" dirty="0" smtClean="0"/>
              <a:t>KCKCC logo</a:t>
            </a:r>
          </a:p>
        </p:txBody>
      </p:sp>
    </p:spTree>
    <p:extLst>
      <p:ext uri="{BB962C8B-B14F-4D97-AF65-F5344CB8AC3E}">
        <p14:creationId xmlns:p14="http://schemas.microsoft.com/office/powerpoint/2010/main" val="23113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 Example 2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696200" cy="4114800"/>
          </a:xfrm>
        </p:spPr>
        <p:txBody>
          <a:bodyPr/>
          <a:lstStyle/>
          <a:p>
            <a:r>
              <a:rPr lang="en-US" dirty="0" smtClean="0"/>
              <a:t>In marketing your business, the design of a logo can make a big impression or can be a waste of money.  The logo needs to be attractive but not dominate other information presented along with the logo. In the example below, what catches your attention?</a:t>
            </a:r>
          </a:p>
        </p:txBody>
      </p:sp>
      <p:pic>
        <p:nvPicPr>
          <p:cNvPr id="36867" name="Picture 3" descr="a blue K entwined by a red C, the slogan &quot;Making Life Better&quot; at the botto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724400"/>
            <a:ext cx="518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2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Possible Alt Text Logo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logo is informational.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time, the logo is a specific example and requires a more lengthy description.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Focus on what the student needs to know: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Interlocking blue K and red C block letters on left with the words “Making Life Better” in red italics above the college name in black italics blocked and underlined with a blue line.</a:t>
            </a:r>
          </a:p>
        </p:txBody>
      </p:sp>
    </p:spTree>
    <p:extLst>
      <p:ext uri="{BB962C8B-B14F-4D97-AF65-F5344CB8AC3E}">
        <p14:creationId xmlns:p14="http://schemas.microsoft.com/office/powerpoint/2010/main" val="26392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document creator is responsible for a </a:t>
            </a:r>
            <a:r>
              <a:rPr lang="en-US" b="1" dirty="0" smtClean="0"/>
              <a:t>brief</a:t>
            </a:r>
            <a:r>
              <a:rPr lang="en-US" dirty="0" smtClean="0"/>
              <a:t> description</a:t>
            </a:r>
          </a:p>
          <a:p>
            <a:pPr lvl="1"/>
            <a:r>
              <a:rPr lang="en-US" dirty="0" smtClean="0"/>
              <a:t>Access</a:t>
            </a:r>
          </a:p>
          <a:p>
            <a:endParaRPr lang="en-US" dirty="0" smtClean="0"/>
          </a:p>
          <a:p>
            <a:r>
              <a:rPr lang="en-US" dirty="0" smtClean="0"/>
              <a:t>When more is required, disability services can create tactile graphics (graphics that can be felt)</a:t>
            </a:r>
          </a:p>
          <a:p>
            <a:pPr lvl="1"/>
            <a:r>
              <a:rPr lang="en-US" dirty="0" smtClean="0"/>
              <a:t>Accommodation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with MS Word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Your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Acronym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this “colored”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LIST</a:t>
            </a:r>
            <a:r>
              <a:rPr lang="en-US" dirty="0" smtClean="0"/>
              <a:t> for access!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tructure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</a:t>
            </a:r>
          </a:p>
          <a:p>
            <a:endParaRPr lang="en-US" dirty="0" smtClean="0"/>
          </a:p>
          <a:p>
            <a:r>
              <a:rPr lang="en-US" dirty="0" smtClean="0"/>
              <a:t>And watch your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color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contrast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material is </a:t>
            </a:r>
            <a:r>
              <a:rPr lang="en-US" dirty="0" smtClean="0">
                <a:hlinkClick r:id="rId2"/>
              </a:rPr>
              <a:t>copyrighted under Creative Commons </a:t>
            </a:r>
            <a:r>
              <a:rPr lang="en-US" dirty="0" smtClean="0"/>
              <a:t>by the High Tech Center Training Unit 2017</a:t>
            </a:r>
            <a:endParaRPr lang="en-US" dirty="0"/>
          </a:p>
          <a:p>
            <a:r>
              <a:rPr lang="en-US" dirty="0"/>
              <a:t>Permission is given to reproduce for educational use</a:t>
            </a:r>
          </a:p>
          <a:p>
            <a:pPr lvl="1"/>
            <a:r>
              <a:rPr lang="en-US" dirty="0"/>
              <a:t>Attribution needs to be given: “High Tech Center Training Unit of the California Community Colleges”</a:t>
            </a:r>
          </a:p>
          <a:p>
            <a:r>
              <a:rPr lang="en-US" dirty="0"/>
              <a:t>Material may not be sold or altered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7" name="Picture 6" descr="Copyright under Creative Commons: Some Rights Reserv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62000"/>
            <a:ext cx="173047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Color Carefully!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represent information ONLY with color</a:t>
            </a:r>
          </a:p>
          <a:p>
            <a:pPr lvl="1"/>
            <a:r>
              <a:rPr lang="en-US" dirty="0" smtClean="0"/>
              <a:t>Use a combination of color and text/ symbols</a:t>
            </a:r>
          </a:p>
          <a:p>
            <a:r>
              <a:rPr lang="en-US" dirty="0"/>
              <a:t>Color contrast </a:t>
            </a:r>
            <a:r>
              <a:rPr lang="en-US" dirty="0" smtClean="0"/>
              <a:t>must be clear; foreground and background clearly differentiated</a:t>
            </a:r>
          </a:p>
          <a:p>
            <a:pPr lvl="1"/>
            <a:r>
              <a:rPr lang="en-US" dirty="0" smtClean="0"/>
              <a:t>Black on white—good</a:t>
            </a:r>
          </a:p>
          <a:p>
            <a:pPr lvl="1"/>
            <a:r>
              <a:rPr lang="en-US" dirty="0" smtClean="0"/>
              <a:t>Yellow on white—not good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</a:t>
            </a:r>
            <a:r>
              <a:rPr lang="en-US" dirty="0" smtClean="0"/>
              <a:t>Contrast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010400" cy="4114800"/>
          </a:xfrm>
        </p:spPr>
        <p:txBody>
          <a:bodyPr/>
          <a:lstStyle/>
          <a:p>
            <a:r>
              <a:rPr lang="en-US" dirty="0" smtClean="0"/>
              <a:t>Color Contrast Analyzer (CCA)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://www.paciellogroup.com/resources/contrastanalyser</a:t>
            </a:r>
            <a:r>
              <a:rPr lang="en-US" dirty="0" smtClean="0"/>
              <a:t>/</a:t>
            </a:r>
            <a:endParaRPr lang="en-US" dirty="0"/>
          </a:p>
          <a:p>
            <a:r>
              <a:rPr lang="en-US" dirty="0"/>
              <a:t>http</a:t>
            </a:r>
            <a:r>
              <a:rPr lang="en-US" dirty="0" smtClean="0"/>
              <a:t>://colorsafe.co</a:t>
            </a:r>
          </a:p>
          <a:p>
            <a:pPr lvl="1"/>
            <a:r>
              <a:rPr lang="en-US" dirty="0" smtClean="0"/>
              <a:t>Shows colors you can use together</a:t>
            </a:r>
          </a:p>
          <a:p>
            <a:r>
              <a:rPr lang="en-US" dirty="0" smtClean="0"/>
              <a:t>Color Simulators</a:t>
            </a:r>
          </a:p>
          <a:p>
            <a:pPr lvl="1"/>
            <a:r>
              <a:rPr lang="en-US" dirty="0"/>
              <a:t>http://www.color-blindness.com/coblis-color-blindness-simulator</a:t>
            </a:r>
            <a:r>
              <a:rPr lang="en-US" dirty="0" smtClean="0"/>
              <a:t>/</a:t>
            </a:r>
          </a:p>
          <a:p>
            <a:pPr lvl="1"/>
            <a:r>
              <a:rPr lang="en-US" dirty="0"/>
              <a:t>http://colororacle.org/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…</a:t>
            </a:r>
          </a:p>
          <a:p>
            <a:pPr lvl="1"/>
            <a:r>
              <a:rPr lang="en-US" u="sng" dirty="0" smtClean="0"/>
              <a:t>Click here </a:t>
            </a:r>
            <a:r>
              <a:rPr lang="en-US" dirty="0" smtClean="0"/>
              <a:t>for document X</a:t>
            </a:r>
          </a:p>
          <a:p>
            <a:r>
              <a:rPr lang="en-US" dirty="0" smtClean="0"/>
              <a:t>Use the name or description as the hyperlink</a:t>
            </a:r>
          </a:p>
          <a:p>
            <a:pPr lvl="1"/>
            <a:r>
              <a:rPr lang="en-US" u="sng" dirty="0" smtClean="0"/>
              <a:t>Document X</a:t>
            </a:r>
            <a:r>
              <a:rPr lang="en-US" dirty="0" smtClean="0"/>
              <a:t> has the information you need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Do not use underlining for anything other than hyperlinks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 for you</a:t>
            </a:r>
          </a:p>
          <a:p>
            <a:pPr lvl="1"/>
            <a:r>
              <a:rPr lang="en-US" dirty="0"/>
              <a:t>You don’t </a:t>
            </a:r>
            <a:r>
              <a:rPr lang="en-US" dirty="0" smtClean="0"/>
              <a:t>lose </a:t>
            </a:r>
            <a:r>
              <a:rPr lang="en-US" dirty="0"/>
              <a:t>connection with </a:t>
            </a:r>
            <a:r>
              <a:rPr lang="en-US" dirty="0" smtClean="0"/>
              <a:t>your materials when you make edits</a:t>
            </a:r>
          </a:p>
          <a:p>
            <a:pPr lvl="1"/>
            <a:r>
              <a:rPr lang="en-US" dirty="0"/>
              <a:t>Linking to documents and learning objects by their names allows you to keep track of them easily!</a:t>
            </a:r>
          </a:p>
          <a:p>
            <a:r>
              <a:rPr lang="en-US" dirty="0" smtClean="0"/>
              <a:t>Benefit for others</a:t>
            </a:r>
          </a:p>
          <a:p>
            <a:pPr lvl="1"/>
            <a:r>
              <a:rPr lang="en-US" dirty="0" smtClean="0"/>
              <a:t>What you get when you click is clear</a:t>
            </a:r>
          </a:p>
          <a:p>
            <a:pPr lvl="1"/>
            <a:r>
              <a:rPr lang="en-US" dirty="0" smtClean="0"/>
              <a:t>Screen reader users can use a “links list”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for the hyperlink’s name</a:t>
            </a:r>
          </a:p>
          <a:p>
            <a:r>
              <a:rPr lang="en-US" dirty="0" smtClean="0"/>
              <a:t>Right-click </a:t>
            </a:r>
          </a:p>
          <a:p>
            <a:r>
              <a:rPr lang="en-US" dirty="0" smtClean="0"/>
              <a:t>Choose “Hyperlink…”</a:t>
            </a:r>
          </a:p>
          <a:p>
            <a:r>
              <a:rPr lang="en-US" dirty="0" smtClean="0"/>
              <a:t>Browse to the object you want to link or enter the URL</a:t>
            </a:r>
          </a:p>
          <a:p>
            <a:pPr lvl="1"/>
            <a:r>
              <a:rPr lang="en-US" dirty="0" smtClean="0"/>
              <a:t>Make sure the material you link to is already online!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names should make sense out of </a:t>
            </a:r>
            <a:r>
              <a:rPr lang="en-US" dirty="0" smtClean="0"/>
              <a:t>context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dirty="0"/>
              <a:t>not use underlining for anything other than hyperlinks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very brief text description</a:t>
            </a:r>
          </a:p>
          <a:p>
            <a:endParaRPr lang="en-US" dirty="0"/>
          </a:p>
          <a:p>
            <a:r>
              <a:rPr lang="en-US" dirty="0" smtClean="0"/>
              <a:t>If graphic is simply decoration</a:t>
            </a:r>
          </a:p>
          <a:p>
            <a:pPr marL="742950" lvl="2" indent="-342900">
              <a:buSzPct val="85000"/>
              <a:buFont typeface="Wingdings" pitchFamily="2" charset="2"/>
              <a:buChar char="o"/>
            </a:pPr>
            <a:r>
              <a:rPr lang="en-US" dirty="0"/>
              <a:t>Provide a super brief description (e.g., “ivy border</a:t>
            </a:r>
            <a:r>
              <a:rPr lang="en-US" dirty="0" smtClean="0"/>
              <a:t>”)</a:t>
            </a:r>
          </a:p>
          <a:p>
            <a:pPr lvl="1"/>
            <a:r>
              <a:rPr lang="en-US" dirty="0"/>
              <a:t>OR make it “background” in PDF</a:t>
            </a:r>
          </a:p>
          <a:p>
            <a:pPr lvl="1"/>
            <a:r>
              <a:rPr lang="en-US" dirty="0"/>
              <a:t>OR use a null tag on the web “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_</a:t>
            </a:r>
            <a:r>
              <a:rPr lang="en-US" dirty="0"/>
              <a:t>”</a:t>
            </a:r>
          </a:p>
          <a:p>
            <a:r>
              <a:rPr lang="en-US" dirty="0"/>
              <a:t>If graphic is informative</a:t>
            </a:r>
          </a:p>
          <a:p>
            <a:pPr lvl="1"/>
            <a:r>
              <a:rPr lang="en-US" dirty="0"/>
              <a:t>Describe as succinctly as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086600" cy="4191000"/>
          </a:xfrm>
        </p:spPr>
        <p:txBody>
          <a:bodyPr/>
          <a:lstStyle/>
          <a:p>
            <a:r>
              <a:rPr lang="en-US" dirty="0" smtClean="0"/>
              <a:t>Benefits for you</a:t>
            </a:r>
          </a:p>
          <a:p>
            <a:pPr lvl="1"/>
            <a:r>
              <a:rPr lang="en-US" dirty="0" smtClean="0"/>
              <a:t>Requires “out of the box” thinking</a:t>
            </a:r>
          </a:p>
          <a:p>
            <a:pPr lvl="1"/>
            <a:r>
              <a:rPr lang="en-US" dirty="0" smtClean="0"/>
              <a:t>Text becomes searchable online</a:t>
            </a:r>
          </a:p>
          <a:p>
            <a:pPr lvl="1"/>
            <a:endParaRPr lang="en-US" dirty="0"/>
          </a:p>
          <a:p>
            <a:r>
              <a:rPr lang="en-US" dirty="0" smtClean="0"/>
              <a:t>Benefits for others</a:t>
            </a:r>
          </a:p>
          <a:p>
            <a:pPr lvl="1"/>
            <a:r>
              <a:rPr lang="en-US" dirty="0" smtClean="0"/>
              <a:t>Text appears on mouse-over (PDF or HTML), clarifying purpose of graphic</a:t>
            </a:r>
          </a:p>
          <a:p>
            <a:pPr lvl="1"/>
            <a:r>
              <a:rPr lang="en-US" dirty="0" smtClean="0"/>
              <a:t>Reinforces vocabulary</a:t>
            </a:r>
          </a:p>
          <a:p>
            <a:pPr lvl="1"/>
            <a:r>
              <a:rPr lang="en-US" dirty="0" smtClean="0"/>
              <a:t>Higher “hit” on Google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Alt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on graphic</a:t>
            </a:r>
          </a:p>
          <a:p>
            <a:r>
              <a:rPr lang="en-US" dirty="0" smtClean="0"/>
              <a:t>“Format Picture”</a:t>
            </a:r>
          </a:p>
          <a:p>
            <a:r>
              <a:rPr lang="en-US" dirty="0" smtClean="0"/>
              <a:t>“Alt Text”</a:t>
            </a:r>
          </a:p>
          <a:p>
            <a:r>
              <a:rPr lang="en-US" dirty="0" smtClean="0"/>
              <a:t>Enter text in “description”</a:t>
            </a:r>
          </a:p>
          <a:p>
            <a:pPr lvl="1"/>
            <a:r>
              <a:rPr lang="en-US" dirty="0" smtClean="0"/>
              <a:t>Ignore “title”</a:t>
            </a:r>
          </a:p>
          <a:p>
            <a:pPr lvl="1"/>
            <a:r>
              <a:rPr lang="en-US" dirty="0" smtClean="0"/>
              <a:t>Newer versions of Word do not have an “Okay” button—the alt text saves 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Materials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76400" y="1905000"/>
            <a:ext cx="7010400" cy="4114800"/>
          </a:xfrm>
        </p:spPr>
        <p:txBody>
          <a:bodyPr/>
          <a:lstStyle/>
          <a:p>
            <a:r>
              <a:rPr lang="en-US" dirty="0" smtClean="0"/>
              <a:t>Online documents</a:t>
            </a:r>
          </a:p>
          <a:p>
            <a:pPr lvl="1"/>
            <a:r>
              <a:rPr lang="en-US" dirty="0" smtClean="0"/>
              <a:t>Must be text (not scans)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structure (headings, etc.)</a:t>
            </a:r>
          </a:p>
          <a:p>
            <a:pPr lvl="1"/>
            <a:r>
              <a:rPr lang="en-US" dirty="0" smtClean="0"/>
              <a:t>Follow the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</a:p>
          <a:p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Add “alt text”—</a:t>
            </a:r>
            <a:r>
              <a:rPr lang="en-US" b="1" dirty="0" smtClean="0"/>
              <a:t>brief</a:t>
            </a:r>
            <a:r>
              <a:rPr lang="en-US" dirty="0" smtClean="0"/>
              <a:t> description</a:t>
            </a:r>
          </a:p>
          <a:p>
            <a:r>
              <a:rPr lang="en-US" dirty="0" smtClean="0"/>
              <a:t>Videos and multimedia</a:t>
            </a:r>
          </a:p>
          <a:p>
            <a:pPr lvl="1"/>
            <a:r>
              <a:rPr lang="en-US" dirty="0" smtClean="0"/>
              <a:t>Captioned</a:t>
            </a:r>
          </a:p>
          <a:p>
            <a:pPr lvl="1"/>
            <a:r>
              <a:rPr lang="en-US" dirty="0" smtClean="0"/>
              <a:t>Audio description or accommodate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Text</a:t>
            </a:r>
            <a:endParaRPr lang="en-US" dirty="0"/>
          </a:p>
        </p:txBody>
      </p:sp>
      <p:pic>
        <p:nvPicPr>
          <p:cNvPr id="573442" name="Picture 2" descr="Alt Text Wind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828799"/>
            <a:ext cx="4419600" cy="415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19200" y="1905000"/>
            <a:ext cx="3276600" cy="4114800"/>
          </a:xfrm>
        </p:spPr>
        <p:txBody>
          <a:bodyPr/>
          <a:lstStyle/>
          <a:p>
            <a:r>
              <a:rPr lang="en-US" dirty="0"/>
              <a:t>Right click on picture</a:t>
            </a:r>
          </a:p>
          <a:p>
            <a:r>
              <a:rPr lang="en-US" dirty="0"/>
              <a:t>At bottom of window, choose Alt Text</a:t>
            </a:r>
          </a:p>
          <a:p>
            <a:r>
              <a:rPr lang="en-US" dirty="0"/>
              <a:t>Note: Put the alt text where it says </a:t>
            </a:r>
            <a:r>
              <a:rPr lang="en-US" dirty="0" smtClean="0"/>
              <a:t>“Description”</a:t>
            </a:r>
            <a:br>
              <a:rPr lang="en-US" dirty="0" smtClean="0"/>
            </a:br>
            <a:r>
              <a:rPr lang="en-US" dirty="0" smtClean="0"/>
              <a:t>Ignore “Title”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Word 2016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2016 will now try to identify graphics and automatically adds alt text</a:t>
            </a:r>
          </a:p>
          <a:p>
            <a:r>
              <a:rPr lang="en-US" dirty="0" smtClean="0"/>
              <a:t>STILL needs to be checked for accuracy</a:t>
            </a:r>
          </a:p>
          <a:p>
            <a:pPr lvl="1"/>
            <a:r>
              <a:rPr lang="en-US" dirty="0" smtClean="0"/>
              <a:t>Focus will be on what the graphic is, will not understand context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3F882-4122-45B0-8249-8FA794ADF4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3ECABB-F2B5-4002-9737-111D32EC28F0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Hyperlinked Graphics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76400" y="1981200"/>
            <a:ext cx="4267200" cy="4114800"/>
          </a:xfrm>
        </p:spPr>
        <p:txBody>
          <a:bodyPr/>
          <a:lstStyle/>
          <a:p>
            <a:r>
              <a:rPr lang="en-US" dirty="0" smtClean="0"/>
              <a:t>Graphics copied from the Internet sometimes retain their hyperlink and can cause issues</a:t>
            </a:r>
          </a:p>
          <a:p>
            <a:r>
              <a:rPr lang="en-US" dirty="0" smtClean="0"/>
              <a:t>To </a:t>
            </a:r>
            <a:r>
              <a:rPr lang="en-US" smtClean="0"/>
              <a:t>remove the hyperlink</a:t>
            </a:r>
            <a:r>
              <a:rPr lang="en-US" dirty="0" smtClean="0"/>
              <a:t>, right click on graphic and choose “Remove Hyperlink”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3F882-4122-45B0-8249-8FA794ADF4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3ECABB-F2B5-4002-9737-111D32EC28F0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2050" name="Picture 2" descr="Remove hyperlink o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14954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work best when they are placed “inline” with text</a:t>
            </a:r>
          </a:p>
          <a:p>
            <a:pPr lvl="1"/>
            <a:r>
              <a:rPr lang="en-US" dirty="0" smtClean="0"/>
              <a:t>Other programs are not sure where to place graphics that are not inline</a:t>
            </a:r>
          </a:p>
          <a:p>
            <a:r>
              <a:rPr lang="en-US" dirty="0" smtClean="0"/>
              <a:t>If you want to “wrap” text around the graphic, use columns</a:t>
            </a:r>
          </a:p>
          <a:p>
            <a:r>
              <a:rPr lang="en-US" dirty="0" smtClean="0"/>
              <a:t>If you want to use graphics that are not inline, check the reading order in PDF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3F882-4122-45B0-8249-8FA794ADF4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03ECABB-F2B5-4002-9737-111D32EC28F0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alt text</a:t>
            </a:r>
          </a:p>
          <a:p>
            <a:r>
              <a:rPr lang="en-US" dirty="0"/>
              <a:t>If graphic copied from the internet, remove any attached hyperlinks</a:t>
            </a:r>
          </a:p>
          <a:p>
            <a:r>
              <a:rPr lang="en-US" dirty="0"/>
              <a:t>Place images “inline”</a:t>
            </a:r>
          </a:p>
          <a:p>
            <a:pPr lvl="1"/>
            <a:r>
              <a:rPr lang="en-US" dirty="0"/>
              <a:t>Do not wrap text around them</a:t>
            </a:r>
          </a:p>
          <a:p>
            <a:pPr lvl="1"/>
            <a:r>
              <a:rPr lang="en-US" dirty="0"/>
              <a:t>Can get same effect using columns, and that is fine</a:t>
            </a:r>
          </a:p>
          <a:p>
            <a:r>
              <a:rPr lang="en-US" dirty="0"/>
              <a:t>If images have </a:t>
            </a:r>
            <a:r>
              <a:rPr lang="en-US" dirty="0" smtClean="0"/>
              <a:t>important text</a:t>
            </a:r>
            <a:r>
              <a:rPr lang="en-US" dirty="0"/>
              <a:t>, include </a:t>
            </a:r>
            <a:r>
              <a:rPr lang="en-US" dirty="0" smtClean="0"/>
              <a:t>that text in the alt </a:t>
            </a:r>
            <a:r>
              <a:rPr lang="en-US" dirty="0"/>
              <a:t>text as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L-I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tructure (&amp; Styles)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styles</a:t>
            </a:r>
          </a:p>
          <a:p>
            <a:pPr lvl="1"/>
            <a:r>
              <a:rPr lang="en-US" dirty="0" smtClean="0"/>
              <a:t>Headings</a:t>
            </a:r>
          </a:p>
          <a:p>
            <a:pPr lvl="2"/>
            <a:r>
              <a:rPr lang="en-US" dirty="0" smtClean="0"/>
              <a:t>Use in order (heading 1, then 2, etc.); do not skip numbers</a:t>
            </a:r>
            <a:endParaRPr lang="en-US" dirty="0"/>
          </a:p>
          <a:p>
            <a:pPr lvl="1"/>
            <a:r>
              <a:rPr lang="en-US" dirty="0" smtClean="0"/>
              <a:t>Lists / bulleted lists / numbered lists</a:t>
            </a:r>
          </a:p>
          <a:p>
            <a:pPr lvl="1"/>
            <a:r>
              <a:rPr lang="en-US" dirty="0"/>
              <a:t>Index (for </a:t>
            </a:r>
            <a:r>
              <a:rPr lang="en-US" dirty="0" err="1"/>
              <a:t>stairstep</a:t>
            </a:r>
            <a:r>
              <a:rPr lang="en-US" dirty="0"/>
              <a:t> indents, outlines)</a:t>
            </a:r>
          </a:p>
          <a:p>
            <a:r>
              <a:rPr lang="en-US" dirty="0"/>
              <a:t>DO NOT use text boxes</a:t>
            </a:r>
          </a:p>
          <a:p>
            <a:r>
              <a:rPr lang="en-US" sz="2200" dirty="0"/>
              <a:t>*Note: headings provide navigation points—both for screen reader users and for anyone using the “navigation pane.”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for you</a:t>
            </a:r>
          </a:p>
          <a:p>
            <a:pPr lvl="1"/>
            <a:r>
              <a:rPr lang="en-US" dirty="0" smtClean="0"/>
              <a:t>Allows easy changing and editing</a:t>
            </a:r>
          </a:p>
          <a:p>
            <a:pPr lvl="1"/>
            <a:r>
              <a:rPr lang="en-US" dirty="0" smtClean="0"/>
              <a:t>Improves document navigation</a:t>
            </a:r>
          </a:p>
          <a:p>
            <a:pPr lvl="1"/>
            <a:r>
              <a:rPr lang="en-US" dirty="0" smtClean="0"/>
              <a:t>Can use “outline” view to rearrange sections</a:t>
            </a:r>
          </a:p>
          <a:p>
            <a:pPr lvl="1"/>
            <a:r>
              <a:rPr lang="en-US" dirty="0" smtClean="0"/>
              <a:t>Automatic table of contents</a:t>
            </a:r>
          </a:p>
          <a:p>
            <a:r>
              <a:rPr lang="en-US" dirty="0" smtClean="0"/>
              <a:t>Benefits for others</a:t>
            </a:r>
          </a:p>
          <a:p>
            <a:pPr lvl="1"/>
            <a:r>
              <a:rPr lang="en-US" dirty="0"/>
              <a:t>Improves document </a:t>
            </a:r>
            <a:r>
              <a:rPr lang="en-US" dirty="0" smtClean="0"/>
              <a:t>navigation for all—headings useable with screen readers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Headings provide structure to a document</a:t>
            </a:r>
          </a:p>
          <a:p>
            <a:r>
              <a:rPr lang="en-US" dirty="0" smtClean="0"/>
              <a:t>Every document needs a Heading 1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1026" name="Picture 2" descr="Heading hierarchy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46935" r="16470" b="7595"/>
          <a:stretch/>
        </p:blipFill>
        <p:spPr bwMode="auto">
          <a:xfrm>
            <a:off x="3048000" y="3581399"/>
            <a:ext cx="42672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Headings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7" name="Picture 6" descr="Sample syllab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00" y="1447800"/>
            <a:ext cx="4711399" cy="46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Accessible Documents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010400" cy="4114800"/>
          </a:xfrm>
        </p:spPr>
        <p:txBody>
          <a:bodyPr/>
          <a:lstStyle/>
          <a:p>
            <a:r>
              <a:rPr lang="en-US" altLang="en-US" dirty="0" smtClean="0"/>
              <a:t>For maximum accessibility include both the PDF and the Word document online</a:t>
            </a:r>
          </a:p>
          <a:p>
            <a:pPr lvl="1"/>
            <a:r>
              <a:rPr lang="en-US" altLang="en-US" dirty="0" smtClean="0"/>
              <a:t>PDF and RTF/DOC/DOCX </a:t>
            </a:r>
          </a:p>
          <a:p>
            <a:pPr lvl="1"/>
            <a:r>
              <a:rPr lang="en-US" altLang="en-US" dirty="0" smtClean="0"/>
              <a:t>PDF and </a:t>
            </a:r>
            <a:r>
              <a:rPr lang="en-US" altLang="en-US" dirty="0" err="1" smtClean="0"/>
              <a:t>LaTeX</a:t>
            </a:r>
            <a:r>
              <a:rPr lang="en-US" altLang="en-US" dirty="0" smtClean="0"/>
              <a:t>/DOCX</a:t>
            </a:r>
          </a:p>
          <a:p>
            <a:r>
              <a:rPr lang="en-US" altLang="en-US" dirty="0" smtClean="0"/>
              <a:t>If concerned about security with Word, can apply permissions (under File)</a:t>
            </a:r>
          </a:p>
          <a:p>
            <a:endParaRPr lang="en-US" altLang="en-US" dirty="0"/>
          </a:p>
          <a:p>
            <a:r>
              <a:rPr lang="en-US" altLang="en-US" dirty="0" smtClean="0"/>
              <a:t>Sometimes an alternative text document may be required—and that’s okay!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www.htctu.net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580AA3-B665-4FB1-9A93-69812E07563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4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560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4DF212-1EA7-4E57-B615-235FF52397A5}" type="datetime1">
              <a:rPr lang="en-US" altLang="en-US" smtClean="0">
                <a:solidFill>
                  <a:schemeClr val="tx2"/>
                </a:solidFill>
              </a:rPr>
              <a:pPr eaLnBrk="1" hangingPunct="1"/>
              <a:t>1/24/2018</a:t>
            </a:fld>
            <a:endParaRPr lang="en-US" alt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Font size and readability</a:t>
            </a:r>
          </a:p>
          <a:p>
            <a:pPr lvl="1"/>
            <a:r>
              <a:rPr lang="en-US" dirty="0" smtClean="0"/>
              <a:t>12 point is good</a:t>
            </a:r>
          </a:p>
          <a:p>
            <a:pPr lvl="1"/>
            <a:r>
              <a:rPr lang="en-US" dirty="0" smtClean="0"/>
              <a:t>Avoid fonts that will be difficult to read online (use sans serif fonts)</a:t>
            </a:r>
          </a:p>
          <a:p>
            <a:r>
              <a:rPr lang="en-US" dirty="0" smtClean="0"/>
              <a:t>Avoid using enter key for extra spacing</a:t>
            </a:r>
          </a:p>
          <a:p>
            <a:pPr lvl="1"/>
            <a:r>
              <a:rPr lang="en-US" dirty="0" smtClean="0"/>
              <a:t>Use spacing in the styles or on individual paragraphs as needed</a:t>
            </a:r>
          </a:p>
          <a:p>
            <a:r>
              <a:rPr lang="en-US" dirty="0" smtClean="0"/>
              <a:t>Avoid using space bar for multiple spaces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What’s a Style?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Paragraph Styles</a:t>
            </a:r>
          </a:p>
          <a:p>
            <a:pPr lvl="1" eaLnBrk="1" hangingPunct="1">
              <a:defRPr/>
            </a:pPr>
            <a:r>
              <a:rPr lang="en-US" dirty="0" smtClean="0"/>
              <a:t>Paragraph attributes</a:t>
            </a:r>
          </a:p>
          <a:p>
            <a:pPr lvl="1" eaLnBrk="1" hangingPunct="1">
              <a:defRPr/>
            </a:pPr>
            <a:r>
              <a:rPr lang="en-US" dirty="0" smtClean="0"/>
              <a:t>Font type &amp; size, line spacing, indent</a:t>
            </a:r>
          </a:p>
          <a:p>
            <a:pPr lvl="1" eaLnBrk="1" hangingPunct="1">
              <a:defRPr/>
            </a:pPr>
            <a:r>
              <a:rPr lang="en-US" dirty="0" smtClean="0"/>
              <a:t>Affects entire paragraph</a:t>
            </a:r>
          </a:p>
          <a:p>
            <a:pPr eaLnBrk="1" hangingPunct="1">
              <a:defRPr/>
            </a:pPr>
            <a:r>
              <a:rPr lang="en-US" dirty="0" smtClean="0"/>
              <a:t>Attribute Styles</a:t>
            </a:r>
          </a:p>
          <a:p>
            <a:pPr lvl="1" eaLnBrk="1" hangingPunct="1">
              <a:defRPr/>
            </a:pPr>
            <a:r>
              <a:rPr lang="en-US" dirty="0" smtClean="0"/>
              <a:t>Applies only to selected characters</a:t>
            </a:r>
          </a:p>
          <a:p>
            <a:pPr lvl="1" eaLnBrk="1" hangingPunct="1">
              <a:defRPr/>
            </a:pPr>
            <a:r>
              <a:rPr lang="en-US" dirty="0" smtClean="0"/>
              <a:t>Font type, size, style</a:t>
            </a:r>
          </a:p>
        </p:txBody>
      </p:sp>
    </p:spTree>
    <p:extLst>
      <p:ext uri="{BB962C8B-B14F-4D97-AF65-F5344CB8AC3E}">
        <p14:creationId xmlns:p14="http://schemas.microsoft.com/office/powerpoint/2010/main" val="16822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Under the Hood!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your hidden symbols</a:t>
            </a:r>
          </a:p>
          <a:p>
            <a:r>
              <a:rPr lang="en-US" dirty="0" smtClean="0"/>
              <a:t>Button in the paragraph group</a:t>
            </a:r>
          </a:p>
          <a:p>
            <a:r>
              <a:rPr lang="en-US" dirty="0" smtClean="0"/>
              <a:t> Keyboard shortcut Ctrl + Shift + 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1026" name="Picture 2" descr="Show hidden button in paragraph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6172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 descr="Area focus for show/hide button"/>
          <p:cNvSpPr/>
          <p:nvPr/>
        </p:nvSpPr>
        <p:spPr bwMode="auto">
          <a:xfrm>
            <a:off x="7543800" y="4419600"/>
            <a:ext cx="533400" cy="457200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</a:t>
            </a:r>
            <a:r>
              <a:rPr lang="en-US" dirty="0" smtClean="0"/>
              <a:t>click</a:t>
            </a:r>
            <a:endParaRPr lang="en-US" dirty="0"/>
          </a:p>
          <a:p>
            <a:r>
              <a:rPr lang="en-US" dirty="0" smtClean="0"/>
              <a:t>Triple click</a:t>
            </a:r>
            <a:endParaRPr lang="en-US" dirty="0"/>
          </a:p>
          <a:p>
            <a:r>
              <a:rPr lang="en-US" dirty="0" smtClean="0"/>
              <a:t>Shift + arrow </a:t>
            </a:r>
            <a:r>
              <a:rPr lang="en-US" dirty="0"/>
              <a:t>keys 	</a:t>
            </a:r>
            <a:endParaRPr lang="en-US" dirty="0" smtClean="0"/>
          </a:p>
          <a:p>
            <a:r>
              <a:rPr lang="en-US" dirty="0" smtClean="0"/>
              <a:t>Shift + home/end </a:t>
            </a:r>
          </a:p>
          <a:p>
            <a:r>
              <a:rPr lang="en-US" dirty="0" smtClean="0"/>
              <a:t>"</a:t>
            </a:r>
            <a:r>
              <a:rPr lang="en-US" dirty="0"/>
              <a:t>shift-click"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Paragraph styles</a:t>
            </a:r>
          </a:p>
          <a:p>
            <a:pPr lvl="1" eaLnBrk="1" hangingPunct="1">
              <a:defRPr/>
            </a:pPr>
            <a:r>
              <a:rPr lang="en-US" dirty="0" smtClean="0"/>
              <a:t>Click in text, click on style name</a:t>
            </a:r>
          </a:p>
          <a:p>
            <a:pPr lvl="1" eaLnBrk="1" hangingPunct="1">
              <a:defRPr/>
            </a:pPr>
            <a:r>
              <a:rPr lang="en-US" dirty="0" smtClean="0"/>
              <a:t>Use format painter</a:t>
            </a:r>
          </a:p>
          <a:p>
            <a:pPr lvl="1" eaLnBrk="1" hangingPunct="1">
              <a:defRPr/>
            </a:pPr>
            <a:r>
              <a:rPr lang="en-US" dirty="0" smtClean="0"/>
              <a:t>Use keyboard shortcut</a:t>
            </a:r>
          </a:p>
          <a:p>
            <a:pPr eaLnBrk="1" hangingPunct="1">
              <a:defRPr/>
            </a:pPr>
            <a:r>
              <a:rPr lang="en-US" dirty="0" smtClean="0"/>
              <a:t>Attribute styles</a:t>
            </a:r>
          </a:p>
          <a:p>
            <a:pPr lvl="1" eaLnBrk="1" hangingPunct="1">
              <a:defRPr/>
            </a:pPr>
            <a:r>
              <a:rPr lang="en-US" dirty="0" smtClean="0"/>
              <a:t>Select text, click on style name</a:t>
            </a:r>
          </a:p>
        </p:txBody>
      </p:sp>
    </p:spTree>
    <p:extLst>
      <p:ext uri="{BB962C8B-B14F-4D97-AF65-F5344CB8AC3E}">
        <p14:creationId xmlns:p14="http://schemas.microsoft.com/office/powerpoint/2010/main" val="39246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Handy Style Shortcuts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Heading One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Ctrl + Alt + 1</a:t>
            </a:r>
          </a:p>
          <a:p>
            <a:pPr eaLnBrk="1" hangingPunct="1">
              <a:defRPr/>
            </a:pPr>
            <a:r>
              <a:rPr lang="en-US" altLang="en-US" sz="2800" dirty="0" smtClean="0"/>
              <a:t>Heading Two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Ctrl + Alt + 2</a:t>
            </a:r>
          </a:p>
          <a:p>
            <a:pPr eaLnBrk="1" hangingPunct="1">
              <a:defRPr/>
            </a:pPr>
            <a:r>
              <a:rPr lang="en-US" altLang="en-US" sz="2800" dirty="0" smtClean="0"/>
              <a:t>Heading Three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Ctrl + Alt + 3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4900" y="1981200"/>
            <a:ext cx="36957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List Bullet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Ctrl + Shift + L</a:t>
            </a:r>
          </a:p>
          <a:p>
            <a:pPr>
              <a:defRPr/>
            </a:pPr>
            <a:endParaRPr lang="en-US" alt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97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Keyboard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manual formatting = Ctrl + Spacebar</a:t>
            </a:r>
          </a:p>
          <a:p>
            <a:r>
              <a:rPr lang="en-US" dirty="0" smtClean="0"/>
              <a:t>Normal style = Ctrl + Shift + N</a:t>
            </a:r>
          </a:p>
          <a:p>
            <a:r>
              <a:rPr lang="en-US" dirty="0" smtClean="0"/>
              <a:t>Change case = Shift + F3</a:t>
            </a:r>
          </a:p>
          <a:p>
            <a:r>
              <a:rPr lang="en-US" dirty="0" smtClean="0"/>
              <a:t>Forced line break </a:t>
            </a:r>
            <a:r>
              <a:rPr lang="en-US" dirty="0"/>
              <a:t>= Shift + </a:t>
            </a:r>
            <a:r>
              <a:rPr lang="en-US" dirty="0" smtClean="0"/>
              <a:t>Enter</a:t>
            </a:r>
          </a:p>
          <a:p>
            <a:r>
              <a:rPr lang="en-US" dirty="0" smtClean="0"/>
              <a:t>Forced page break = Ctrl + Enter</a:t>
            </a:r>
          </a:p>
          <a:p>
            <a:r>
              <a:rPr lang="en-US" dirty="0" smtClean="0"/>
              <a:t>Control + down arrow = moves focus to beginning of next paragraph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832ED-0A86-491B-96BD-7B4ECD21F7B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8C3DB0-2E63-4CBC-84FB-BCE3A0CADF4A}" type="datetime1">
              <a:rPr lang="en-US" smtClean="0"/>
              <a:pPr/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Seeing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Turn on “Area Pane”</a:t>
            </a:r>
          </a:p>
          <a:p>
            <a:pPr lvl="1" eaLnBrk="1" hangingPunct="1">
              <a:defRPr/>
            </a:pPr>
            <a:r>
              <a:rPr lang="en-US" dirty="0" smtClean="0"/>
              <a:t>File &gt; Word Options</a:t>
            </a:r>
          </a:p>
          <a:p>
            <a:pPr lvl="1" eaLnBrk="1" hangingPunct="1">
              <a:defRPr/>
            </a:pPr>
            <a:r>
              <a:rPr lang="en-US" dirty="0" smtClean="0"/>
              <a:t>Advanced &gt; Display</a:t>
            </a:r>
          </a:p>
          <a:p>
            <a:pPr lvl="1" eaLnBrk="1" hangingPunct="1">
              <a:defRPr/>
            </a:pPr>
            <a:r>
              <a:rPr lang="en-US" dirty="0" smtClean="0"/>
              <a:t>Set “Style area pane width…” to 1 inch</a:t>
            </a:r>
          </a:p>
          <a:p>
            <a:pPr eaLnBrk="1" hangingPunct="1">
              <a:defRPr/>
            </a:pPr>
            <a:r>
              <a:rPr lang="en-US" dirty="0" smtClean="0"/>
              <a:t>Turn on Draft Mode </a:t>
            </a:r>
          </a:p>
          <a:p>
            <a:pPr lvl="1" eaLnBrk="1" hangingPunct="1">
              <a:defRPr/>
            </a:pPr>
            <a:r>
              <a:rPr lang="en-US" dirty="0" smtClean="0"/>
              <a:t>View &gt; Draft</a:t>
            </a:r>
          </a:p>
        </p:txBody>
      </p:sp>
    </p:spTree>
    <p:extLst>
      <p:ext uri="{BB962C8B-B14F-4D97-AF65-F5344CB8AC3E}">
        <p14:creationId xmlns:p14="http://schemas.microsoft.com/office/powerpoint/2010/main" val="20523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Styles Area Pane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981200"/>
            <a:ext cx="2743200" cy="3981892"/>
          </a:xfrm>
        </p:spPr>
        <p:txBody>
          <a:bodyPr/>
          <a:lstStyle/>
          <a:p>
            <a:r>
              <a:rPr lang="en-US" dirty="0" smtClean="0"/>
              <a:t>Word Options Window will look slightly different depending on the version of Word</a:t>
            </a:r>
            <a:endParaRPr lang="en-US" dirty="0"/>
          </a:p>
        </p:txBody>
      </p:sp>
      <p:pic>
        <p:nvPicPr>
          <p:cNvPr id="5" name="Picture 4" descr="Style area pane width in op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422" y="2133600"/>
            <a:ext cx="4374378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List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all list styles from the Styles pane, NOT from the Ribbon!</a:t>
            </a:r>
          </a:p>
          <a:p>
            <a:r>
              <a:rPr lang="en-US" dirty="0" smtClean="0"/>
              <a:t>The paragraph tools on the ribbon apply formatting but do not consistently change the style.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an individual with a disability and need a greater level of accessibility for any document on this site, please contact….</a:t>
            </a:r>
          </a:p>
          <a:p>
            <a:r>
              <a:rPr lang="en-US" dirty="0" smtClean="0"/>
              <a:t>Contact information ought to include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Email address</a:t>
            </a:r>
          </a:p>
          <a:p>
            <a:pPr lvl="1"/>
            <a:r>
              <a:rPr lang="en-US" dirty="0" smtClean="0"/>
              <a:t>Phone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r>
              <a:rPr lang="en-US" dirty="0" smtClean="0"/>
              <a:t>If your numbered list is using the wrong numbering, right-click the top number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7" name="Picture 6" descr="Screenshot of restarting a numbered l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78373"/>
            <a:ext cx="1661304" cy="39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4343400" cy="3924300"/>
          </a:xfrm>
        </p:spPr>
        <p:txBody>
          <a:bodyPr/>
          <a:lstStyle/>
          <a:p>
            <a:r>
              <a:rPr lang="en-US" dirty="0" smtClean="0"/>
              <a:t>Styles can be modified in MS Word to change spacing, fonts, etc.</a:t>
            </a:r>
          </a:p>
          <a:p>
            <a:pPr lvl="1"/>
            <a:endParaRPr lang="en-US" dirty="0"/>
          </a:p>
          <a:p>
            <a:r>
              <a:rPr lang="en-US" dirty="0" smtClean="0"/>
              <a:t>Open Styles pane (Ctrl + Alt + Shift + S) and mouse-over style name—click on down arrow and modify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4098" name="Picture 2" descr="Modify style cho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6003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Your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3505200" cy="4114800"/>
          </a:xfrm>
        </p:spPr>
        <p:txBody>
          <a:bodyPr/>
          <a:lstStyle/>
          <a:p>
            <a:r>
              <a:rPr lang="en-US" dirty="0" smtClean="0"/>
              <a:t>The Format button gives access to more style options </a:t>
            </a:r>
          </a:p>
          <a:p>
            <a:r>
              <a:rPr lang="en-US" dirty="0" smtClean="0"/>
              <a:t>To keep your style changes, use the radio button for “New documents based on this template”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5122" name="Picture 2" descr="Modify style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57" y="1885950"/>
            <a:ext cx="389164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 descr="Visual focus for New documents based on this template"/>
          <p:cNvSpPr/>
          <p:nvPr/>
        </p:nvSpPr>
        <p:spPr bwMode="auto">
          <a:xfrm>
            <a:off x="5867400" y="5334000"/>
            <a:ext cx="1828800" cy="304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4572000" cy="4114800"/>
          </a:xfrm>
        </p:spPr>
        <p:txBody>
          <a:bodyPr/>
          <a:lstStyle/>
          <a:p>
            <a:r>
              <a:rPr lang="en-US" dirty="0" smtClean="0"/>
              <a:t>If you have text that you modify consistently, e.g. vocabulary words, you can use an attribute style</a:t>
            </a:r>
          </a:p>
          <a:p>
            <a:pPr lvl="1"/>
            <a:r>
              <a:rPr lang="en-US" dirty="0" smtClean="0"/>
              <a:t>Strong = Bold</a:t>
            </a:r>
          </a:p>
          <a:p>
            <a:pPr lvl="1"/>
            <a:r>
              <a:rPr lang="en-US" dirty="0" smtClean="0"/>
              <a:t>Emphasis = Italic</a:t>
            </a:r>
          </a:p>
          <a:p>
            <a:r>
              <a:rPr lang="en-US" dirty="0" smtClean="0"/>
              <a:t>E.g. Styles Strong &gt; Modify, click format </a:t>
            </a:r>
            <a:br>
              <a:rPr lang="en-US" dirty="0" smtClean="0"/>
            </a:br>
            <a:r>
              <a:rPr lang="en-US" dirty="0" smtClean="0"/>
              <a:t>to modify the font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7" name="Picture 6" descr="Modify style window for the Strong attribute sty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06" y="1981200"/>
            <a:ext cx="2566987" cy="2693989"/>
          </a:xfrm>
          <a:prstGeom prst="rect">
            <a:avLst/>
          </a:prstGeom>
        </p:spPr>
      </p:pic>
      <p:pic>
        <p:nvPicPr>
          <p:cNvPr id="8" name="Picture 7" descr="Screenshot of the Strong style to format words"/>
          <p:cNvPicPr>
            <a:picLocks noChangeAspect="1"/>
          </p:cNvPicPr>
          <p:nvPr/>
        </p:nvPicPr>
        <p:blipFill rotWithShape="1">
          <a:blip r:embed="rId3"/>
          <a:srcRect t="19264" b="30920"/>
          <a:stretch/>
        </p:blipFill>
        <p:spPr>
          <a:xfrm>
            <a:off x="5603529" y="4811425"/>
            <a:ext cx="3299963" cy="11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657600" cy="4114800"/>
          </a:xfrm>
        </p:spPr>
        <p:txBody>
          <a:bodyPr/>
          <a:lstStyle/>
          <a:p>
            <a:r>
              <a:rPr lang="en-US" dirty="0" smtClean="0"/>
              <a:t>To delete from the Styles Gallery, right click and remove</a:t>
            </a:r>
          </a:p>
          <a:p>
            <a:endParaRPr lang="en-US" dirty="0"/>
          </a:p>
          <a:p>
            <a:r>
              <a:rPr lang="en-US" dirty="0" smtClean="0"/>
              <a:t>To add to the gallery, choose the style &gt; modify—check add to Quick Styles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www.htctu.net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 dirty="0"/>
          </a:p>
        </p:txBody>
      </p:sp>
      <p:pic>
        <p:nvPicPr>
          <p:cNvPr id="2050" name="Picture 2" descr="Remove from Quick Style Gallery o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15" y="1752600"/>
            <a:ext cx="2086887" cy="131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Modify style 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22" y="3213846"/>
            <a:ext cx="263942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tyles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styles</a:t>
            </a:r>
          </a:p>
          <a:p>
            <a:pPr lvl="1"/>
            <a:r>
              <a:rPr lang="en-US" dirty="0" smtClean="0"/>
              <a:t>Especially heading and list styles</a:t>
            </a:r>
          </a:p>
          <a:p>
            <a:r>
              <a:rPr lang="en-US" dirty="0" smtClean="0"/>
              <a:t>Pay attention to font size and type</a:t>
            </a:r>
          </a:p>
          <a:p>
            <a:pPr lvl="1"/>
            <a:r>
              <a:rPr lang="en-US" dirty="0" smtClean="0"/>
              <a:t>Use fonts appropriate to how document will be read</a:t>
            </a:r>
            <a:endParaRPr lang="en-US" dirty="0"/>
          </a:p>
          <a:p>
            <a:r>
              <a:rPr lang="en-US" dirty="0"/>
              <a:t>Avoid using enter key for </a:t>
            </a:r>
            <a:r>
              <a:rPr lang="en-US" dirty="0" smtClean="0"/>
              <a:t>extra spacing</a:t>
            </a:r>
            <a:endParaRPr lang="en-US" dirty="0"/>
          </a:p>
          <a:p>
            <a:r>
              <a:rPr lang="en-US" dirty="0" smtClean="0"/>
              <a:t>Avoid </a:t>
            </a:r>
            <a:r>
              <a:rPr lang="en-US" dirty="0"/>
              <a:t>using space bar for multiple spaces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L-I-S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tructure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 is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the header </a:t>
            </a:r>
            <a:r>
              <a:rPr lang="en-US" dirty="0" smtClean="0"/>
              <a:t>row* </a:t>
            </a:r>
            <a:r>
              <a:rPr lang="en-US" dirty="0"/>
              <a:t>in your tables</a:t>
            </a:r>
          </a:p>
          <a:p>
            <a:endParaRPr lang="en-US" dirty="0"/>
          </a:p>
          <a:p>
            <a:r>
              <a:rPr lang="en-US" dirty="0"/>
              <a:t>Word calls this “Repeat as header row at top of every page” </a:t>
            </a:r>
            <a:endParaRPr lang="en-US" dirty="0" smtClean="0"/>
          </a:p>
          <a:p>
            <a:pPr lvl="1"/>
            <a:r>
              <a:rPr lang="en-US" sz="1900" dirty="0" smtClean="0"/>
              <a:t>*If first column has headers, those header cells will need to be marked in Adobe Acrobat Pro.</a:t>
            </a:r>
          </a:p>
          <a:p>
            <a:r>
              <a:rPr lang="en-US" dirty="0" smtClean="0"/>
              <a:t>Do not break rows across page</a:t>
            </a:r>
          </a:p>
          <a:p>
            <a:r>
              <a:rPr lang="en-US" dirty="0" smtClean="0"/>
              <a:t>Use </a:t>
            </a:r>
            <a:r>
              <a:rPr lang="en-US" dirty="0"/>
              <a:t>columns </a:t>
            </a:r>
            <a:r>
              <a:rPr lang="en-US" dirty="0" smtClean="0"/>
              <a:t>instead of tabs</a:t>
            </a:r>
          </a:p>
          <a:p>
            <a:pPr lvl="1"/>
            <a:r>
              <a:rPr lang="en-US" dirty="0" smtClean="0"/>
              <a:t>If absolutely necessary, use decimal tabs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Benefits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 for you</a:t>
            </a:r>
          </a:p>
          <a:p>
            <a:pPr lvl="1"/>
            <a:r>
              <a:rPr lang="en-US" dirty="0" smtClean="0"/>
              <a:t>Always see header row, even across multiple pages</a:t>
            </a:r>
          </a:p>
          <a:p>
            <a:pPr lvl="1"/>
            <a:r>
              <a:rPr lang="en-US" dirty="0" smtClean="0"/>
              <a:t>Lessens reformatting/editing issues</a:t>
            </a:r>
          </a:p>
          <a:p>
            <a:r>
              <a:rPr lang="en-US" dirty="0" smtClean="0"/>
              <a:t>Benefits to others</a:t>
            </a:r>
          </a:p>
          <a:p>
            <a:pPr lvl="1"/>
            <a:r>
              <a:rPr lang="en-US" dirty="0" smtClean="0"/>
              <a:t>Screen reader users will be able to hear the header text repeated as needed</a:t>
            </a:r>
          </a:p>
          <a:p>
            <a:pPr lvl="1"/>
            <a:r>
              <a:rPr lang="en-US" dirty="0" smtClean="0"/>
              <a:t>Users of large print will still see header row when enlarging text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ECABB-F2B5-4002-9737-111D32EC28F0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3F882-4122-45B0-8249-8FA794ADF42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Header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590800" cy="4114800"/>
          </a:xfrm>
        </p:spPr>
        <p:txBody>
          <a:bodyPr/>
          <a:lstStyle/>
          <a:p>
            <a:r>
              <a:rPr lang="en-US" dirty="0" smtClean="0"/>
              <a:t>Under Table Tab &gt; Layout &gt; Repeat Header Row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1026" name="Picture 2" descr="Repeat header rows o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579549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Alt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31452D-70A5-436B-B915-D340866D78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C893359-E6DF-45D8-A8EC-CADC9CB4AE34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b="1" dirty="0" smtClean="0"/>
              <a:t>not</a:t>
            </a:r>
            <a:r>
              <a:rPr lang="en-US" dirty="0" smtClean="0"/>
              <a:t> to merge cells</a:t>
            </a:r>
          </a:p>
          <a:p>
            <a:pPr lvl="1"/>
            <a:r>
              <a:rPr lang="en-US" dirty="0" smtClean="0"/>
              <a:t>Creates a lot more work in PDF!</a:t>
            </a:r>
          </a:p>
          <a:p>
            <a:endParaRPr lang="en-US" dirty="0"/>
          </a:p>
          <a:p>
            <a:r>
              <a:rPr lang="en-US" dirty="0" smtClean="0"/>
              <a:t>Place the table title just above the table and make it one of the headings</a:t>
            </a:r>
          </a:p>
          <a:p>
            <a:pPr lvl="1"/>
            <a:r>
              <a:rPr lang="en-US" dirty="0" smtClean="0"/>
              <a:t>Heading styles automatically apply “Keep with Next” so the title will always stay with the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Option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link to original tables in Word or Excel when greater accessibility is needed.</a:t>
            </a:r>
          </a:p>
          <a:p>
            <a:r>
              <a:rPr lang="en-US" u="sng" dirty="0" smtClean="0"/>
              <a:t>Accessible version of table [name]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Uncheck “Break Across Page”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2971800" cy="3962400"/>
          </a:xfrm>
        </p:spPr>
        <p:txBody>
          <a:bodyPr/>
          <a:lstStyle/>
          <a:p>
            <a:r>
              <a:rPr lang="en-US" dirty="0" smtClean="0"/>
              <a:t>Layout &gt; Properties &gt; Row</a:t>
            </a:r>
            <a:endParaRPr lang="en-US" dirty="0"/>
          </a:p>
          <a:p>
            <a:r>
              <a:rPr lang="en-US" dirty="0" smtClean="0"/>
              <a:t>OR right click on table and choose Properties &gt; Row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1026" name="Picture 2" descr="Table properties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15627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“alt text” to tables</a:t>
            </a:r>
          </a:p>
          <a:p>
            <a:pPr lvl="1"/>
            <a:r>
              <a:rPr lang="en-US" dirty="0" smtClean="0"/>
              <a:t>May </a:t>
            </a:r>
            <a:r>
              <a:rPr lang="en-US" smtClean="0"/>
              <a:t>not be necessary </a:t>
            </a:r>
            <a:r>
              <a:rPr lang="en-US" dirty="0" smtClean="0"/>
              <a:t>on simple tables</a:t>
            </a:r>
          </a:p>
          <a:p>
            <a:r>
              <a:rPr lang="en-US" dirty="0" smtClean="0"/>
              <a:t>Useful on more complex tables</a:t>
            </a:r>
          </a:p>
          <a:p>
            <a:endParaRPr lang="en-US" dirty="0"/>
          </a:p>
          <a:p>
            <a:r>
              <a:rPr lang="en-US" dirty="0" smtClean="0"/>
              <a:t>Right click table and choose Properties &gt; alt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“Layout Tables”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76400" y="1981200"/>
            <a:ext cx="2819400" cy="4000500"/>
          </a:xfrm>
        </p:spPr>
        <p:txBody>
          <a:bodyPr/>
          <a:lstStyle/>
          <a:p>
            <a:r>
              <a:rPr lang="en-US" dirty="0" smtClean="0"/>
              <a:t>Avoid using tables just to get columns</a:t>
            </a:r>
          </a:p>
          <a:p>
            <a:r>
              <a:rPr lang="en-US" dirty="0" smtClean="0"/>
              <a:t>Instead, use the “column tool”</a:t>
            </a:r>
          </a:p>
          <a:p>
            <a:r>
              <a:rPr lang="en-US" dirty="0" smtClean="0"/>
              <a:t>Select the text and choose “columns”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8194" name="Picture 2" descr="Columns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0671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Accessible Decorative 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832ED-0A86-491B-96BD-7B4ECD21F7B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8C3DB0-2E63-4CBC-84FB-BCE3A0CADF4A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676400" y="1981200"/>
            <a:ext cx="7010400" cy="1066800"/>
          </a:xfrm>
        </p:spPr>
        <p:txBody>
          <a:bodyPr/>
          <a:lstStyle/>
          <a:p>
            <a:r>
              <a:rPr lang="en-US" dirty="0" smtClean="0"/>
              <a:t>Use columns and paragraph border for visual effect</a:t>
            </a:r>
            <a:endParaRPr lang="en-US" dirty="0"/>
          </a:p>
        </p:txBody>
      </p:sp>
      <p:pic>
        <p:nvPicPr>
          <p:cNvPr id="19" name="Content Placeholder 6" descr="Columns and paragraph border examp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3139199"/>
            <a:ext cx="7010400" cy="29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0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the Border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023870" cy="4114800"/>
          </a:xfrm>
        </p:spPr>
        <p:txBody>
          <a:bodyPr/>
          <a:lstStyle/>
          <a:p>
            <a:r>
              <a:rPr lang="en-US" dirty="0" smtClean="0"/>
              <a:t>Under paragraph &gt; Borders and Shading</a:t>
            </a:r>
          </a:p>
          <a:p>
            <a:r>
              <a:rPr lang="en-US" dirty="0" smtClean="0"/>
              <a:t>Click Options &gt; button </a:t>
            </a:r>
          </a:p>
          <a:p>
            <a:r>
              <a:rPr lang="en-US" dirty="0" smtClean="0"/>
              <a:t>Adds space between border line &amp;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7" name="Picture 6" descr="Border and shading options dialog 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30" y="1981200"/>
            <a:ext cx="2341917" cy="2743200"/>
          </a:xfrm>
          <a:prstGeom prst="rect">
            <a:avLst/>
          </a:prstGeom>
        </p:spPr>
      </p:pic>
      <p:pic>
        <p:nvPicPr>
          <p:cNvPr id="8" name="Picture 7" descr="Border and shading men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79" y="1981200"/>
            <a:ext cx="1638442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 for Boxed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505200" cy="4114800"/>
          </a:xfrm>
        </p:spPr>
        <p:txBody>
          <a:bodyPr/>
          <a:lstStyle/>
          <a:p>
            <a:r>
              <a:rPr lang="en-US" dirty="0" smtClean="0"/>
              <a:t>Columns can be used to create “pull-out quotes” or “boxed text”</a:t>
            </a:r>
          </a:p>
          <a:p>
            <a:r>
              <a:rPr lang="en-US" dirty="0" smtClean="0"/>
              <a:t>Make sure columns are set to unequal width</a:t>
            </a:r>
          </a:p>
          <a:p>
            <a:r>
              <a:rPr lang="en-US" dirty="0" smtClean="0"/>
              <a:t>Use “border” to create the box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1028" name="Picture 4" descr="Nonsense text with boxed text 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41189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3200400" cy="4038600"/>
          </a:xfrm>
        </p:spPr>
        <p:txBody>
          <a:bodyPr/>
          <a:lstStyle/>
          <a:p>
            <a:r>
              <a:rPr lang="en-US" dirty="0" smtClean="0"/>
              <a:t>Use ruler to set type of tab and tab location</a:t>
            </a:r>
          </a:p>
          <a:p>
            <a:r>
              <a:rPr lang="en-US" dirty="0" smtClean="0"/>
              <a:t>Decimal tabs are particularly useful</a:t>
            </a:r>
          </a:p>
          <a:p>
            <a:r>
              <a:rPr lang="en-US" dirty="0" smtClean="0"/>
              <a:t>Turn on “hidden” (Ctrl + Shift + *) to see tabs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2052" name="Picture 4" descr="Numbers aligned with decimal t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6919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 Shortcut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3200400" cy="4038600"/>
          </a:xfrm>
        </p:spPr>
        <p:txBody>
          <a:bodyPr/>
          <a:lstStyle/>
          <a:p>
            <a:r>
              <a:rPr lang="en-US" dirty="0" smtClean="0"/>
              <a:t>Ctrl + Down Arrow to jump to beginning of next paragraph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6CCAB08-A76E-43F6-8244-76B46A205B2B}" type="datetime1">
              <a:rPr lang="en-US" smtClean="0"/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First figure out the purpose </a:t>
            </a:r>
            <a:r>
              <a:rPr lang="en-US" dirty="0" smtClean="0"/>
              <a:t>(intent) of </a:t>
            </a:r>
            <a:r>
              <a:rPr lang="en-US" dirty="0"/>
              <a:t>the graphic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Is it decoration or information?</a:t>
            </a:r>
            <a:endParaRPr lang="en-US" dirty="0"/>
          </a:p>
          <a:p>
            <a:pPr eaLnBrk="1" hangingPunct="1"/>
            <a:r>
              <a:rPr lang="en-US" dirty="0" smtClean="0"/>
              <a:t>If information, what does the graphic convey?</a:t>
            </a:r>
          </a:p>
          <a:p>
            <a:pPr lvl="1" eaLnBrk="1" hangingPunct="1"/>
            <a:r>
              <a:rPr lang="en-US" dirty="0" smtClean="0"/>
              <a:t>What is it?</a:t>
            </a:r>
          </a:p>
          <a:p>
            <a:pPr eaLnBrk="1" hangingPunct="1"/>
            <a:r>
              <a:rPr lang="en-US" dirty="0" smtClean="0"/>
              <a:t>Does </a:t>
            </a:r>
            <a:r>
              <a:rPr lang="en-US" dirty="0"/>
              <a:t>the student need to do something with the graphic (part of an exercise)?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 over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use columns as much as possible, rather than tabs</a:t>
            </a:r>
          </a:p>
          <a:p>
            <a:r>
              <a:rPr lang="en-US" dirty="0" smtClean="0"/>
              <a:t>Other programs do not always handle tabs correctly</a:t>
            </a:r>
          </a:p>
          <a:p>
            <a:pPr lvl="1"/>
            <a:r>
              <a:rPr lang="en-US" dirty="0" smtClean="0"/>
              <a:t>Columns no problem for other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headers (rows and columns)</a:t>
            </a:r>
          </a:p>
          <a:p>
            <a:r>
              <a:rPr lang="en-US" dirty="0" smtClean="0"/>
              <a:t>Do not break rows across page</a:t>
            </a:r>
          </a:p>
          <a:p>
            <a:r>
              <a:rPr lang="en-US" dirty="0" smtClean="0"/>
              <a:t>Best not to merge cells</a:t>
            </a:r>
          </a:p>
          <a:p>
            <a:r>
              <a:rPr lang="en-US" dirty="0" smtClean="0"/>
              <a:t>Put table title before the table</a:t>
            </a:r>
          </a:p>
          <a:p>
            <a:r>
              <a:rPr lang="en-US" dirty="0" smtClean="0"/>
              <a:t>Use columns, not tables, just for layout</a:t>
            </a:r>
          </a:p>
          <a:p>
            <a:r>
              <a:rPr lang="en-US" dirty="0" smtClean="0"/>
              <a:t>For boxed text, use columns and add a decorative border</a:t>
            </a:r>
          </a:p>
          <a:p>
            <a:r>
              <a:rPr lang="en-US" dirty="0" smtClean="0"/>
              <a:t>Add a table summary (alt text)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LIST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dirty="0" smtClean="0"/>
              <a:t>inks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/>
              <a:t>mages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dirty="0" smtClean="0"/>
              <a:t>tructure</a:t>
            </a:r>
          </a:p>
          <a:p>
            <a:pPr marL="0" indent="0">
              <a:buNone/>
            </a:pPr>
            <a:r>
              <a:rPr lang="en-US" dirty="0"/>
              <a:t>√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dirty="0" smtClean="0"/>
              <a:t>ables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you’re done!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7010400" cy="1447800"/>
          </a:xfrm>
        </p:spPr>
        <p:txBody>
          <a:bodyPr/>
          <a:lstStyle/>
          <a:p>
            <a:r>
              <a:rPr lang="en-US" dirty="0" smtClean="0"/>
              <a:t>For accessibility, go to File &gt; Properties &gt; Title</a:t>
            </a:r>
          </a:p>
          <a:p>
            <a:r>
              <a:rPr lang="en-US" dirty="0" smtClean="0"/>
              <a:t>Add a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BC65939-E262-4002-B7F5-FC931D547788}" type="datetime1">
              <a:rPr lang="en-US" smtClean="0"/>
              <a:t>1/24/2018</a:t>
            </a:fld>
            <a:endParaRPr lang="en-US"/>
          </a:p>
        </p:txBody>
      </p:sp>
      <p:pic>
        <p:nvPicPr>
          <p:cNvPr id="8" name="Picture 7" descr="Title properties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76999"/>
            <a:ext cx="4876800" cy="25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“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LIST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Word has a very good built-in accessibility checker</a:t>
            </a:r>
          </a:p>
          <a:p>
            <a:endParaRPr lang="en-US" dirty="0"/>
          </a:p>
          <a:p>
            <a:r>
              <a:rPr lang="en-US" dirty="0" smtClean="0"/>
              <a:t>File &gt; Check for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Word Built-in Checker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569346" name="Picture 2" descr="Drop down men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67346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1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 to Help!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Your Life Easier…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I didn’t…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can help by applying “</a:t>
            </a:r>
            <a:r>
              <a:rPr lang="en-US" dirty="0" err="1" smtClean="0"/>
              <a:t>autoformat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err="1" smtClean="0"/>
              <a:t>Autoformat</a:t>
            </a:r>
            <a:r>
              <a:rPr lang="en-US" dirty="0" smtClean="0"/>
              <a:t> will add styles to a document that has used consistent manual formatting</a:t>
            </a:r>
          </a:p>
          <a:p>
            <a:pPr lvl="1"/>
            <a:r>
              <a:rPr lang="en-US" dirty="0" smtClean="0"/>
              <a:t>In other words, text was selected and manually made to look like headings</a:t>
            </a:r>
          </a:p>
          <a:p>
            <a:r>
              <a:rPr lang="en-US" dirty="0" err="1" smtClean="0"/>
              <a:t>Autoformat</a:t>
            </a:r>
            <a:r>
              <a:rPr lang="en-US" dirty="0" smtClean="0"/>
              <a:t> tool is now </a:t>
            </a:r>
            <a:r>
              <a:rPr lang="en-US" b="1" dirty="0" smtClean="0"/>
              <a:t>only</a:t>
            </a:r>
            <a:r>
              <a:rPr lang="en-US" dirty="0" smtClean="0"/>
              <a:t> available when added to the Quick Access Toolbar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run </a:t>
            </a:r>
            <a:r>
              <a:rPr lang="en-US" dirty="0" err="1" smtClean="0"/>
              <a:t>autoformat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962400" cy="3876675"/>
          </a:xfrm>
        </p:spPr>
        <p:txBody>
          <a:bodyPr/>
          <a:lstStyle/>
          <a:p>
            <a:r>
              <a:rPr lang="en-US" dirty="0" smtClean="0"/>
              <a:t>Must place “</a:t>
            </a:r>
            <a:r>
              <a:rPr lang="en-US" dirty="0" err="1" smtClean="0"/>
              <a:t>autoformat</a:t>
            </a:r>
            <a:r>
              <a:rPr lang="en-US" dirty="0" smtClean="0"/>
              <a:t>” on Quick Access Tools</a:t>
            </a:r>
          </a:p>
          <a:p>
            <a:r>
              <a:rPr lang="en-US" dirty="0" smtClean="0"/>
              <a:t>Choose Customize Quick Access Toolbar</a:t>
            </a:r>
          </a:p>
          <a:p>
            <a:r>
              <a:rPr lang="en-US" dirty="0" smtClean="0"/>
              <a:t>Select More Commands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2051" name="Picture 3" descr="Customize Quick Access Toolbar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638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“</a:t>
            </a:r>
            <a:r>
              <a:rPr lang="en-US" dirty="0" err="1" smtClean="0"/>
              <a:t>Autoformat</a:t>
            </a:r>
            <a:r>
              <a:rPr lang="en-US" dirty="0" smtClean="0"/>
              <a:t>” 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3074" name="Picture 2" descr="List of tools to add to the Quick Access Tool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58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descriptions short</a:t>
            </a:r>
          </a:p>
          <a:p>
            <a:pPr lvl="1"/>
            <a:r>
              <a:rPr lang="en-US" dirty="0" smtClean="0"/>
              <a:t>12 words or fewer is usually best</a:t>
            </a:r>
          </a:p>
          <a:p>
            <a:r>
              <a:rPr lang="en-US" dirty="0" smtClean="0"/>
              <a:t>Do not repeat caption or information already in text</a:t>
            </a:r>
            <a:endParaRPr lang="en-US" dirty="0"/>
          </a:p>
          <a:p>
            <a:r>
              <a:rPr lang="en-US" dirty="0" smtClean="0"/>
              <a:t>In some cases where more is needed, DSPS can create tactile graphics</a:t>
            </a:r>
          </a:p>
          <a:p>
            <a:pPr lvl="1"/>
            <a:r>
              <a:rPr lang="en-US" dirty="0" smtClean="0"/>
              <a:t>Tactile graphics are raised line interpretations of the graphic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Autoformat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Autoformat</a:t>
            </a:r>
            <a:r>
              <a:rPr lang="en-US" dirty="0" smtClean="0"/>
              <a:t> will automatically apply styles where it 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4098" name="Picture 2" descr="Autoformat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25050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9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Autoformat</a:t>
            </a:r>
            <a:r>
              <a:rPr lang="en-US" dirty="0" smtClean="0"/>
              <a:t> Applies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2895600" cy="4114800"/>
          </a:xfrm>
        </p:spPr>
        <p:txBody>
          <a:bodyPr/>
          <a:lstStyle/>
          <a:p>
            <a:r>
              <a:rPr lang="en-US" dirty="0" smtClean="0"/>
              <a:t>Select Options to see what Word is doing</a:t>
            </a:r>
          </a:p>
          <a:p>
            <a:r>
              <a:rPr lang="en-US" dirty="0" smtClean="0"/>
              <a:t>Make sure “preserve styles” is checked to keep any you have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5122" name="Picture 2" descr="Auto Format options in the Auto Correct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4308"/>
            <a:ext cx="4010025" cy="45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657600" cy="4114800"/>
          </a:xfrm>
        </p:spPr>
        <p:txBody>
          <a:bodyPr/>
          <a:lstStyle/>
          <a:p>
            <a:r>
              <a:rPr lang="en-US" dirty="0" smtClean="0"/>
              <a:t>With styles, you can automate the table of contents generation</a:t>
            </a:r>
          </a:p>
          <a:p>
            <a:r>
              <a:rPr lang="en-US" dirty="0" smtClean="0"/>
              <a:t>Reference &gt; Table of Contents &gt; Insert</a:t>
            </a:r>
          </a:p>
          <a:p>
            <a:r>
              <a:rPr lang="en-US" dirty="0" smtClean="0"/>
              <a:t>Tip: Make sure your focus is where you want the </a:t>
            </a:r>
            <a:r>
              <a:rPr lang="en-US" dirty="0" err="1" smtClean="0"/>
              <a:t>ToC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6146" name="Picture 2" descr="Table of Contents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81587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Levels to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3124200" cy="3962400"/>
          </a:xfrm>
        </p:spPr>
        <p:txBody>
          <a:bodyPr/>
          <a:lstStyle/>
          <a:p>
            <a:r>
              <a:rPr lang="en-US" dirty="0" smtClean="0"/>
              <a:t>Have control over which levels of heading to include</a:t>
            </a:r>
          </a:p>
          <a:p>
            <a:r>
              <a:rPr lang="en-US" dirty="0" smtClean="0"/>
              <a:t>To update later, just right-click on the </a:t>
            </a:r>
            <a:r>
              <a:rPr lang="en-US" dirty="0" err="1" smtClean="0"/>
              <a:t>ToC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7170" name="Picture 2" descr="Table of Contents 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44" y="1981200"/>
            <a:ext cx="3384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1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Have Styles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Reorder sections in “outline view”</a:t>
            </a:r>
          </a:p>
          <a:p>
            <a:endParaRPr lang="en-US" dirty="0"/>
          </a:p>
          <a:p>
            <a:r>
              <a:rPr lang="en-US" dirty="0" smtClean="0"/>
              <a:t>Click on heading and drag where you want</a:t>
            </a:r>
          </a:p>
          <a:p>
            <a:pPr lvl="1"/>
            <a:r>
              <a:rPr lang="en-US" dirty="0" smtClean="0"/>
              <a:t>All the subheads and associated material will move along with the heading!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Rearrange in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199"/>
            <a:ext cx="3048000" cy="4048125"/>
          </a:xfrm>
        </p:spPr>
        <p:txBody>
          <a:bodyPr/>
          <a:lstStyle/>
          <a:p>
            <a:r>
              <a:rPr lang="en-US" dirty="0" smtClean="0"/>
              <a:t>Choose Outline from View menu</a:t>
            </a:r>
          </a:p>
          <a:p>
            <a:r>
              <a:rPr lang="en-US" dirty="0" smtClean="0"/>
              <a:t>Collapse the headings</a:t>
            </a:r>
          </a:p>
          <a:p>
            <a:r>
              <a:rPr lang="en-US" dirty="0" smtClean="0"/>
              <a:t>Drag and drop a heading to rearrange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2050" name="Picture 2" descr="Outline view of document hea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3564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PDF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Create PDF and Run Action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Install Adobe Acrobat Pro </a:t>
            </a:r>
          </a:p>
          <a:p>
            <a:r>
              <a:rPr lang="en-US" altLang="en-US" dirty="0" smtClean="0"/>
              <a:t>From the Word ribbon choose Create PDF</a:t>
            </a:r>
          </a:p>
        </p:txBody>
      </p:sp>
      <p:sp>
        <p:nvSpPr>
          <p:cNvPr id="54276" name="Date Placeholder 5"/>
          <p:cNvSpPr>
            <a:spLocks noGrp="1"/>
          </p:cNvSpPr>
          <p:nvPr>
            <p:ph type="dt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0E2899-60E5-44B0-AC80-625044C8A291}" type="datetime1">
              <a:rPr lang="en-US" altLang="en-US" sz="1200" smtClean="0"/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1/24/2018</a:t>
            </a:fld>
            <a:endParaRPr lang="en-US" altLang="en-US" sz="1200" smtClean="0"/>
          </a:p>
        </p:txBody>
      </p:sp>
      <p:sp>
        <p:nvSpPr>
          <p:cNvPr id="5427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/>
              <a:t>www.htctu.net</a:t>
            </a:r>
          </a:p>
        </p:txBody>
      </p:sp>
      <p:sp>
        <p:nvSpPr>
          <p:cNvPr id="542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4356471F-0722-404B-96F6-6DB6E9CD71A2}" type="slidenum">
              <a:rPr lang="en-US" altLang="en-US" sz="1200" smtClean="0"/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200" smtClean="0"/>
          </a:p>
        </p:txBody>
      </p:sp>
      <p:pic>
        <p:nvPicPr>
          <p:cNvPr id="54279" name="Picture 5" descr="Acrobat tab in Microsoft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038600"/>
            <a:ext cx="78581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use the Make Accessible Wizard…</a:t>
            </a:r>
          </a:p>
          <a:p>
            <a:pPr lvl="1"/>
            <a:r>
              <a:rPr lang="en-US" dirty="0" smtClean="0"/>
              <a:t>If you are creating forms </a:t>
            </a:r>
          </a:p>
          <a:p>
            <a:pPr lvl="2"/>
            <a:r>
              <a:rPr lang="en-US" dirty="0" smtClean="0"/>
              <a:t>Forms are tricky and require another workflow</a:t>
            </a:r>
          </a:p>
          <a:p>
            <a:pPr lvl="1"/>
            <a:r>
              <a:rPr lang="en-US" dirty="0" smtClean="0"/>
              <a:t>If you have charts and graphs with text that you do not want optical character recognition run on</a:t>
            </a:r>
          </a:p>
          <a:p>
            <a:pPr lvl="1"/>
            <a:r>
              <a:rPr lang="en-US" dirty="0" smtClean="0"/>
              <a:t>For scanned documents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Wizard…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do not use the wizard if you have already added accessibility in during the document creation!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graphic contains important (i.e., text that is meant to be read for meaning), include the text in the alt text</a:t>
            </a:r>
          </a:p>
          <a:p>
            <a:r>
              <a:rPr lang="en-US" dirty="0" smtClean="0"/>
              <a:t>A logo, for example, may contain a “tag line” in addition to the name</a:t>
            </a:r>
          </a:p>
          <a:p>
            <a:pPr lvl="1"/>
            <a:r>
              <a:rPr lang="en-US" dirty="0" smtClean="0"/>
              <a:t>Include all text</a:t>
            </a:r>
          </a:p>
          <a:p>
            <a:r>
              <a:rPr lang="en-US" dirty="0" smtClean="0"/>
              <a:t>A street scene may include signs which are not important</a:t>
            </a:r>
          </a:p>
          <a:p>
            <a:pPr lvl="1"/>
            <a:r>
              <a:rPr lang="en-US" dirty="0" smtClean="0"/>
              <a:t>Do not need to include such text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Adobe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2743200" cy="3962400"/>
          </a:xfrm>
        </p:spPr>
        <p:txBody>
          <a:bodyPr/>
          <a:lstStyle/>
          <a:p>
            <a:r>
              <a:rPr lang="en-US" dirty="0" smtClean="0"/>
              <a:t>Add a “Title”</a:t>
            </a:r>
          </a:p>
          <a:p>
            <a:r>
              <a:rPr lang="en-US" dirty="0" smtClean="0"/>
              <a:t>File &gt; Properties (Ctrl + D) enter the title in “Title” field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  <p:pic>
        <p:nvPicPr>
          <p:cNvPr id="1026" name="Picture 2" descr="Title field in properties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4088"/>
            <a:ext cx="4149683" cy="437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PDF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sure everything works in PDF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D1C22-7A7E-47BF-975B-1E31B6F94197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B1691A9-D550-4E43-AA5D-B744BFCF8139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Easy Access in Acrobat Pro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 previously created PDFs, can use the Wizard!</a:t>
            </a:r>
          </a:p>
          <a:p>
            <a:pPr lvl="1"/>
            <a:r>
              <a:rPr lang="en-US" altLang="en-US" dirty="0" smtClean="0"/>
              <a:t>Note: If you still have the original, use that!</a:t>
            </a:r>
          </a:p>
          <a:p>
            <a:r>
              <a:rPr lang="en-US" altLang="en-US" dirty="0" smtClean="0"/>
              <a:t>Run the “Make Accessible” Wizard</a:t>
            </a:r>
          </a:p>
          <a:p>
            <a:pPr lvl="1"/>
            <a:r>
              <a:rPr lang="en-US" altLang="en-US" dirty="0" smtClean="0"/>
              <a:t>Tools &gt; Action </a:t>
            </a:r>
            <a:r>
              <a:rPr lang="en-US" altLang="en-US" dirty="0"/>
              <a:t>&gt; Make Accessible</a:t>
            </a:r>
          </a:p>
          <a:p>
            <a:pPr lvl="1"/>
            <a:r>
              <a:rPr lang="en-US" altLang="en-US" dirty="0" smtClean="0"/>
              <a:t>Select the “Start” button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Wizard </a:t>
            </a:r>
            <a:r>
              <a:rPr lang="en-US" altLang="en-US" dirty="0"/>
              <a:t>automatically fixes a host of accessibility problems!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3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Text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add alt text in the authoring tool (Word, PPT, InDesign, etc.).</a:t>
            </a:r>
          </a:p>
          <a:p>
            <a:endParaRPr lang="en-US" dirty="0"/>
          </a:p>
          <a:p>
            <a:r>
              <a:rPr lang="en-US" dirty="0" smtClean="0"/>
              <a:t>Go back to the original document, add the alt text, and then convert again to PDF.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Checking in Acrobat</a:t>
            </a:r>
          </a:p>
        </p:txBody>
      </p:sp>
      <p:sp>
        <p:nvSpPr>
          <p:cNvPr id="2150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810000" cy="4114800"/>
          </a:xfrm>
        </p:spPr>
        <p:txBody>
          <a:bodyPr/>
          <a:lstStyle/>
          <a:p>
            <a:r>
              <a:rPr lang="en-US" altLang="en-US" smtClean="0"/>
              <a:t>Tags</a:t>
            </a:r>
          </a:p>
          <a:p>
            <a:pPr lvl="1"/>
            <a:r>
              <a:rPr lang="en-US" altLang="en-US" smtClean="0"/>
              <a:t>View &gt; </a:t>
            </a:r>
            <a:br>
              <a:rPr lang="en-US" altLang="en-US" smtClean="0"/>
            </a:br>
            <a:r>
              <a:rPr lang="en-US" altLang="en-US" smtClean="0"/>
              <a:t>Show/Hide &gt; Navigation Panes &gt; Tags</a:t>
            </a: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www.htctu.net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7F2AC2-8BF2-4831-823D-3B9E2E5951BC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94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1510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B89610-05BA-4295-A014-F53212D5C99C}" type="datetime1">
              <a:rPr lang="en-US" altLang="en-US" smtClean="0">
                <a:solidFill>
                  <a:schemeClr val="tx2"/>
                </a:solidFill>
              </a:rPr>
              <a:pPr eaLnBrk="1" hangingPunct="1"/>
              <a:t>1/24/2018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21511" name="Picture 2" descr="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400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2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Tags?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505200" cy="4114800"/>
          </a:xfrm>
        </p:spPr>
        <p:txBody>
          <a:bodyPr/>
          <a:lstStyle/>
          <a:p>
            <a:r>
              <a:rPr lang="en-US" altLang="en-US" dirty="0" smtClean="0"/>
              <a:t>Tools &gt;</a:t>
            </a:r>
            <a:br>
              <a:rPr lang="en-US" altLang="en-US" dirty="0" smtClean="0"/>
            </a:br>
            <a:r>
              <a:rPr lang="en-US" altLang="en-US" dirty="0" smtClean="0"/>
              <a:t>Accessibility &gt;</a:t>
            </a:r>
            <a:br>
              <a:rPr lang="en-US" altLang="en-US" dirty="0" smtClean="0"/>
            </a:br>
            <a:r>
              <a:rPr lang="en-US" altLang="en-US" dirty="0" err="1" smtClean="0"/>
              <a:t>Autotag</a:t>
            </a:r>
            <a:r>
              <a:rPr lang="en-US" altLang="en-US" dirty="0" smtClean="0"/>
              <a:t> Document</a:t>
            </a:r>
          </a:p>
          <a:p>
            <a:r>
              <a:rPr lang="en-US" altLang="en-US" dirty="0"/>
              <a:t>OR </a:t>
            </a:r>
            <a:r>
              <a:rPr lang="en-US" altLang="en-US" dirty="0" smtClean="0"/>
              <a:t>right-click </a:t>
            </a:r>
            <a:r>
              <a:rPr lang="en-US" altLang="en-US" dirty="0"/>
              <a:t>on “no tags” and select “add tags”</a:t>
            </a:r>
          </a:p>
          <a:p>
            <a:r>
              <a:rPr lang="en-US" altLang="en-US" dirty="0" smtClean="0"/>
              <a:t>And tags can be changed by right-clicking on them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www.htctu.net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9A66E1-5973-429A-A314-D46FF5EA470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95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2534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EEEEA8-39C1-47A4-82AA-676A8A905D21}" type="datetime1">
              <a:rPr lang="en-US" altLang="en-US" smtClean="0">
                <a:solidFill>
                  <a:schemeClr val="tx2"/>
                </a:solidFill>
              </a:rPr>
              <a:t>1/24/2018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3" name="Picture 2" descr="Accessibility tools men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67" y="723900"/>
            <a:ext cx="1432393" cy="2286000"/>
          </a:xfrm>
          <a:prstGeom prst="rect">
            <a:avLst/>
          </a:prstGeom>
        </p:spPr>
      </p:pic>
      <p:pic>
        <p:nvPicPr>
          <p:cNvPr id="8" name="Picture 2" descr="Adding tags to a PDF docu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90" y="3199186"/>
            <a:ext cx="2144946" cy="28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7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Reading Order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4038600" cy="4114800"/>
          </a:xfrm>
        </p:spPr>
        <p:txBody>
          <a:bodyPr/>
          <a:lstStyle/>
          <a:p>
            <a:r>
              <a:rPr lang="en-US" altLang="en-US" dirty="0" smtClean="0"/>
              <a:t>Occasionally a document will not read in the proper order</a:t>
            </a:r>
          </a:p>
          <a:p>
            <a:r>
              <a:rPr lang="en-US" altLang="en-US" dirty="0" smtClean="0"/>
              <a:t>Accessibility &gt; </a:t>
            </a:r>
            <a:br>
              <a:rPr lang="en-US" altLang="en-US" dirty="0" smtClean="0"/>
            </a:br>
            <a:r>
              <a:rPr lang="en-US" altLang="en-US" dirty="0" smtClean="0"/>
              <a:t>Touch Up Reading Order</a:t>
            </a:r>
          </a:p>
          <a:p>
            <a:r>
              <a:rPr lang="en-US" altLang="en-US" dirty="0" smtClean="0"/>
              <a:t>Quick check? Change view to “reflow”</a:t>
            </a:r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www.htctu.net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1CEA87-383E-482F-8FCA-DA25172D16C4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96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3558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7277CC-8A1F-462E-8BF5-7FDC763BF043}" type="datetime1">
              <a:rPr lang="en-US" altLang="en-US" smtClean="0">
                <a:solidFill>
                  <a:schemeClr val="tx2"/>
                </a:solidFill>
              </a:rPr>
              <a:pPr eaLnBrk="1" hangingPunct="1"/>
              <a:t>1/24/2018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23559" name="Picture 2" descr="Touch Up Reading 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11213"/>
            <a:ext cx="27432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 cel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73" y="2567803"/>
            <a:ext cx="4092498" cy="2248494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Table Editor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429000" cy="4114800"/>
          </a:xfrm>
        </p:spPr>
        <p:txBody>
          <a:bodyPr/>
          <a:lstStyle/>
          <a:p>
            <a:r>
              <a:rPr lang="en-US" altLang="en-US" dirty="0" smtClean="0"/>
              <a:t>If a table has row headers, you will add them with the Table Editor</a:t>
            </a:r>
          </a:p>
          <a:p>
            <a:r>
              <a:rPr lang="en-US" altLang="en-US" dirty="0" smtClean="0"/>
              <a:t>Click Accessibility &gt; Reading Order</a:t>
            </a:r>
          </a:p>
          <a:p>
            <a:r>
              <a:rPr lang="en-US" altLang="en-US" dirty="0" smtClean="0"/>
              <a:t>Click any table cell number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www.htctu.net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6A559-237D-4148-8BB4-CB9F362088EA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97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4582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1E672-ADAF-42AF-ACBB-AB98FB1F7BA4}" type="datetime1">
              <a:rPr lang="en-US" altLang="en-US" smtClean="0">
                <a:solidFill>
                  <a:schemeClr val="tx2"/>
                </a:solidFill>
              </a:rPr>
              <a:t>1/24/2018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2" name="Picture 1" descr="Reading order too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151" y="1828842"/>
            <a:ext cx="2184512" cy="38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Table Editor, continued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799"/>
            <a:ext cx="3505200" cy="4416425"/>
          </a:xfrm>
        </p:spPr>
        <p:txBody>
          <a:bodyPr/>
          <a:lstStyle/>
          <a:p>
            <a:r>
              <a:rPr lang="en-US" altLang="en-US" dirty="0" smtClean="0"/>
              <a:t>From Touch Up, click Table Editor</a:t>
            </a:r>
          </a:p>
          <a:p>
            <a:r>
              <a:rPr lang="en-US" altLang="en-US" dirty="0" smtClean="0"/>
              <a:t>Right-click a specific cell</a:t>
            </a:r>
          </a:p>
          <a:p>
            <a:r>
              <a:rPr lang="en-US" altLang="en-US" dirty="0" smtClean="0"/>
              <a:t>Click Table Cell Properties</a:t>
            </a:r>
          </a:p>
          <a:p>
            <a:r>
              <a:rPr lang="en-US" altLang="en-US" dirty="0" smtClean="0"/>
              <a:t>Click Header Cell</a:t>
            </a:r>
          </a:p>
          <a:p>
            <a:r>
              <a:rPr lang="en-US" altLang="en-US" dirty="0" smtClean="0"/>
              <a:t>Set Scope as Row</a:t>
            </a:r>
          </a:p>
          <a:p>
            <a:r>
              <a:rPr lang="en-US" altLang="en-US" dirty="0" smtClean="0"/>
              <a:t>Click OK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www.htctu.net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6A559-237D-4148-8BB4-CB9F362088EA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98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24582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1E672-ADAF-42AF-ACBB-AB98FB1F7BA4}" type="datetime1">
              <a:rPr lang="en-US" altLang="en-US" smtClean="0">
                <a:solidFill>
                  <a:schemeClr val="tx2"/>
                </a:solidFill>
              </a:rPr>
              <a:t>1/24/2018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3" name="Picture 2" descr="Table cell properties wind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06" y="1752600"/>
            <a:ext cx="4313294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to PDF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www.htctu.net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0832ED-0A86-491B-96BD-7B4ECD21F7BE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78C3DB0-2E63-4CBC-84FB-BCE3A0CADF4A}" type="datetime1">
              <a:rPr lang="en-US" smtClean="0"/>
              <a:pPr>
                <a:defRPr/>
              </a:pPr>
              <a:t>1/24/2018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</TotalTime>
  <Words>3849</Words>
  <Application>Microsoft Office PowerPoint</Application>
  <PresentationFormat>On-screen Show (4:3)</PresentationFormat>
  <Paragraphs>950</Paragraphs>
  <Slides>119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Cascade</vt:lpstr>
      <vt:lpstr>Accessible Documents: Word to PDF</vt:lpstr>
      <vt:lpstr>Copyright</vt:lpstr>
      <vt:lpstr>Creating Materials</vt:lpstr>
      <vt:lpstr>Accessible Documents</vt:lpstr>
      <vt:lpstr>Disclaimer</vt:lpstr>
      <vt:lpstr>Good Alt Text</vt:lpstr>
      <vt:lpstr>Describing Graphics</vt:lpstr>
      <vt:lpstr>Informational Graphics</vt:lpstr>
      <vt:lpstr>Text in Graphics</vt:lpstr>
      <vt:lpstr>No One Right Way</vt:lpstr>
      <vt:lpstr>Exercise 1</vt:lpstr>
      <vt:lpstr>Possible Alt Text Exercise 1</vt:lpstr>
      <vt:lpstr>Logo Example 1</vt:lpstr>
      <vt:lpstr>Possible Alt Text Logo 1</vt:lpstr>
      <vt:lpstr>Logo Example 2</vt:lpstr>
      <vt:lpstr>Possible Alt Text Logo 2</vt:lpstr>
      <vt:lpstr>To Be Clear</vt:lpstr>
      <vt:lpstr>Hands-On with MS Word</vt:lpstr>
      <vt:lpstr>Helpful Acronym</vt:lpstr>
      <vt:lpstr>Use Color Carefully!</vt:lpstr>
      <vt:lpstr>Color Contrast Help</vt:lpstr>
      <vt:lpstr>L is for Links</vt:lpstr>
      <vt:lpstr>Links Benefits</vt:lpstr>
      <vt:lpstr>How to Create a Link</vt:lpstr>
      <vt:lpstr>Links Summary</vt:lpstr>
      <vt:lpstr>Checklist (L)</vt:lpstr>
      <vt:lpstr>I is for Images</vt:lpstr>
      <vt:lpstr>Images Benefits</vt:lpstr>
      <vt:lpstr>How to Create Alt Text</vt:lpstr>
      <vt:lpstr>Alt Text</vt:lpstr>
      <vt:lpstr>New in Word 2016</vt:lpstr>
      <vt:lpstr>Hyperlinked Graphics</vt:lpstr>
      <vt:lpstr>Be Aware</vt:lpstr>
      <vt:lpstr>Images Summary</vt:lpstr>
      <vt:lpstr>Checklist (L-I)</vt:lpstr>
      <vt:lpstr>S is for Structure (&amp; Styles)</vt:lpstr>
      <vt:lpstr>Styles Benefits</vt:lpstr>
      <vt:lpstr>What is a Heading?</vt:lpstr>
      <vt:lpstr>Syllabus Headings Example</vt:lpstr>
      <vt:lpstr>In General</vt:lpstr>
      <vt:lpstr>What’s a Style?</vt:lpstr>
      <vt:lpstr>Look Under the Hood!</vt:lpstr>
      <vt:lpstr>Selecting Text</vt:lpstr>
      <vt:lpstr>Applying Styles</vt:lpstr>
      <vt:lpstr>Handy Style Shortcuts</vt:lpstr>
      <vt:lpstr>More Keyboard Shortcuts</vt:lpstr>
      <vt:lpstr>Seeing Styles</vt:lpstr>
      <vt:lpstr>Styles Area Pane</vt:lpstr>
      <vt:lpstr>Applying List Styles</vt:lpstr>
      <vt:lpstr>Numbered Lists</vt:lpstr>
      <vt:lpstr>Modifying Styles</vt:lpstr>
      <vt:lpstr>Keep Your Modifications</vt:lpstr>
      <vt:lpstr>Attribute Styles</vt:lpstr>
      <vt:lpstr>Change the Gallery</vt:lpstr>
      <vt:lpstr>Styles Summary</vt:lpstr>
      <vt:lpstr>Checklist (L-I-S)</vt:lpstr>
      <vt:lpstr>T is for Table</vt:lpstr>
      <vt:lpstr>Table Benefits</vt:lpstr>
      <vt:lpstr>Mark Header Row</vt:lpstr>
      <vt:lpstr>Table Tip</vt:lpstr>
      <vt:lpstr>Accessibility Option Tip</vt:lpstr>
      <vt:lpstr>Uncheck “Break Across Page”</vt:lpstr>
      <vt:lpstr>Table Summary</vt:lpstr>
      <vt:lpstr>Avoid “Layout Tables”</vt:lpstr>
      <vt:lpstr>Accessible Decorative Box</vt:lpstr>
      <vt:lpstr>Adjust the Border Spacing</vt:lpstr>
      <vt:lpstr>Columns for Boxed Text</vt:lpstr>
      <vt:lpstr>Tabs</vt:lpstr>
      <vt:lpstr>Tab Shortcut</vt:lpstr>
      <vt:lpstr>Columns over Tabs</vt:lpstr>
      <vt:lpstr>Tables Summary</vt:lpstr>
      <vt:lpstr>CheckLIST</vt:lpstr>
      <vt:lpstr>Add a Title</vt:lpstr>
      <vt:lpstr>Check Your “LIST”</vt:lpstr>
      <vt:lpstr>MS Word Built-in Checker</vt:lpstr>
      <vt:lpstr>Other tools to Help!</vt:lpstr>
      <vt:lpstr>But what if I didn’t…</vt:lpstr>
      <vt:lpstr>To run autoformat…</vt:lpstr>
      <vt:lpstr>Add Tool</vt:lpstr>
      <vt:lpstr>Run Autoformat</vt:lpstr>
      <vt:lpstr>Autoformat Applies Styles</vt:lpstr>
      <vt:lpstr>ToC</vt:lpstr>
      <vt:lpstr>Choose Levels to Include</vt:lpstr>
      <vt:lpstr>Once You Have Styles </vt:lpstr>
      <vt:lpstr>Rearrange in Outline</vt:lpstr>
      <vt:lpstr>Creating the PDF</vt:lpstr>
      <vt:lpstr>Create PDF and Run Action</vt:lpstr>
      <vt:lpstr>Wizard?</vt:lpstr>
      <vt:lpstr>No Wizard…</vt:lpstr>
      <vt:lpstr>In Adobe Pro</vt:lpstr>
      <vt:lpstr>Checking the PDF</vt:lpstr>
      <vt:lpstr>Easy Access in Acrobat Pro</vt:lpstr>
      <vt:lpstr>Alt Text Missing?</vt:lpstr>
      <vt:lpstr>Checking in Acrobat</vt:lpstr>
      <vt:lpstr>No Tags?</vt:lpstr>
      <vt:lpstr>Reading Order</vt:lpstr>
      <vt:lpstr>Table Editor</vt:lpstr>
      <vt:lpstr>Table Editor, continued</vt:lpstr>
      <vt:lpstr>Scanning to PDF</vt:lpstr>
      <vt:lpstr>Pictures Are Not Text</vt:lpstr>
      <vt:lpstr>Adobe Pro Not Best at OCR</vt:lpstr>
      <vt:lpstr>“Real” OCR Programs</vt:lpstr>
      <vt:lpstr>ABBYY FineReader</vt:lpstr>
      <vt:lpstr>PowerPoint</vt:lpstr>
      <vt:lpstr>Accessible PowerPoint</vt:lpstr>
      <vt:lpstr>PPT Accessibility</vt:lpstr>
      <vt:lpstr>LIST in PPT</vt:lpstr>
      <vt:lpstr>LIST Continued</vt:lpstr>
      <vt:lpstr>Add a Title for PowerPoint</vt:lpstr>
      <vt:lpstr>Canvas</vt:lpstr>
      <vt:lpstr>Creating Documents in Canvas</vt:lpstr>
      <vt:lpstr>Accessible Canvas</vt:lpstr>
      <vt:lpstr>Resources</vt:lpstr>
      <vt:lpstr>Accessible Web</vt:lpstr>
      <vt:lpstr>Digital Media</vt:lpstr>
      <vt:lpstr>Online Learning</vt:lpstr>
      <vt:lpstr>Accessibility Help Desk</vt:lpstr>
      <vt:lpstr>One Site for Free Assistance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to PDF</dc:title>
  <dc:creator>Gaeir Dietrich</dc:creator>
  <cp:lastModifiedBy>Gaeir Dietrich</cp:lastModifiedBy>
  <cp:revision>1096</cp:revision>
  <cp:lastPrinted>2018-01-24T17:59:41Z</cp:lastPrinted>
  <dcterms:created xsi:type="dcterms:W3CDTF">2007-12-03T22:06:30Z</dcterms:created>
  <dcterms:modified xsi:type="dcterms:W3CDTF">2018-01-24T17:59:44Z</dcterms:modified>
</cp:coreProperties>
</file>