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264" r:id="rId3"/>
    <p:sldId id="269" r:id="rId4"/>
    <p:sldId id="270" r:id="rId5"/>
    <p:sldId id="267" r:id="rId6"/>
    <p:sldId id="263" r:id="rId7"/>
  </p:sldIdLst>
  <p:sldSz cx="7772400" cy="100584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Formative-Summative Accreditation Process" id="{42ADCC9D-C436-4AD8-9AA8-9139AA650C23}">
          <p14:sldIdLst>
            <p14:sldId id="268"/>
            <p14:sldId id="264"/>
            <p14:sldId id="269"/>
            <p14:sldId id="270"/>
            <p14:sldId id="267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00"/>
    <a:srgbClr val="FF9300"/>
    <a:srgbClr val="F34186"/>
    <a:srgbClr val="D883FF"/>
    <a:srgbClr val="AAAAAA"/>
    <a:srgbClr val="FF85FF"/>
    <a:srgbClr val="9ACEF5"/>
    <a:srgbClr val="9E1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4"/>
  </p:normalViewPr>
  <p:slideViewPr>
    <p:cSldViewPr snapToGrid="0">
      <p:cViewPr varScale="1">
        <p:scale>
          <a:sx n="52" d="100"/>
          <a:sy n="52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4" d="100"/>
          <a:sy n="144" d="100"/>
        </p:scale>
        <p:origin x="42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ne" userId="525c7285-978f-4548-9cbc-4ce7672adacf" providerId="ADAL" clId="{FE3DEA1E-84B1-489F-9073-DEFC71A9B62F}"/>
    <pc:docChg chg="custSel delSld modSld modSection">
      <pc:chgData name="Lianne" userId="525c7285-978f-4548-9cbc-4ce7672adacf" providerId="ADAL" clId="{FE3DEA1E-84B1-489F-9073-DEFC71A9B62F}" dt="2022-10-18T00:43:05.119" v="1749" actId="962"/>
      <pc:docMkLst>
        <pc:docMk/>
      </pc:docMkLst>
      <pc:sldChg chg="delSp mod">
        <pc:chgData name="Lianne" userId="525c7285-978f-4548-9cbc-4ce7672adacf" providerId="ADAL" clId="{FE3DEA1E-84B1-489F-9073-DEFC71A9B62F}" dt="2022-10-18T00:37:32.357" v="3" actId="478"/>
        <pc:sldMkLst>
          <pc:docMk/>
          <pc:sldMk cId="3757004304" sldId="263"/>
        </pc:sldMkLst>
        <pc:spChg chg="del">
          <ac:chgData name="Lianne" userId="525c7285-978f-4548-9cbc-4ce7672adacf" providerId="ADAL" clId="{FE3DEA1E-84B1-489F-9073-DEFC71A9B62F}" dt="2022-10-18T00:37:32.357" v="3" actId="478"/>
          <ac:spMkLst>
            <pc:docMk/>
            <pc:sldMk cId="3757004304" sldId="263"/>
            <ac:spMk id="5" creationId="{00000000-0000-0000-0000-000000000000}"/>
          </ac:spMkLst>
        </pc:spChg>
      </pc:sldChg>
      <pc:sldChg chg="delSp mod">
        <pc:chgData name="Lianne" userId="525c7285-978f-4548-9cbc-4ce7672adacf" providerId="ADAL" clId="{FE3DEA1E-84B1-489F-9073-DEFC71A9B62F}" dt="2022-10-18T00:37:12.150" v="0" actId="478"/>
        <pc:sldMkLst>
          <pc:docMk/>
          <pc:sldMk cId="3196416655" sldId="264"/>
        </pc:sldMkLst>
        <pc:spChg chg="del">
          <ac:chgData name="Lianne" userId="525c7285-978f-4548-9cbc-4ce7672adacf" providerId="ADAL" clId="{FE3DEA1E-84B1-489F-9073-DEFC71A9B62F}" dt="2022-10-18T00:37:12.150" v="0" actId="478"/>
          <ac:spMkLst>
            <pc:docMk/>
            <pc:sldMk cId="3196416655" sldId="264"/>
            <ac:spMk id="4" creationId="{00000000-0000-0000-0000-000000000000}"/>
          </ac:spMkLst>
        </pc:spChg>
      </pc:sldChg>
      <pc:sldChg chg="del">
        <pc:chgData name="Lianne" userId="525c7285-978f-4548-9cbc-4ce7672adacf" providerId="ADAL" clId="{FE3DEA1E-84B1-489F-9073-DEFC71A9B62F}" dt="2022-10-18T00:37:37.707" v="4" actId="47"/>
        <pc:sldMkLst>
          <pc:docMk/>
          <pc:sldMk cId="2584541077" sldId="266"/>
        </pc:sldMkLst>
      </pc:sldChg>
      <pc:sldChg chg="delSp modSp mod">
        <pc:chgData name="Lianne" userId="525c7285-978f-4548-9cbc-4ce7672adacf" providerId="ADAL" clId="{FE3DEA1E-84B1-489F-9073-DEFC71A9B62F}" dt="2022-10-18T00:40:09.668" v="948" actId="962"/>
        <pc:sldMkLst>
          <pc:docMk/>
          <pc:sldMk cId="4138663921" sldId="267"/>
        </pc:sldMkLst>
        <pc:spChg chg="del">
          <ac:chgData name="Lianne" userId="525c7285-978f-4548-9cbc-4ce7672adacf" providerId="ADAL" clId="{FE3DEA1E-84B1-489F-9073-DEFC71A9B62F}" dt="2022-10-18T00:37:26.837" v="2" actId="478"/>
          <ac:spMkLst>
            <pc:docMk/>
            <pc:sldMk cId="4138663921" sldId="267"/>
            <ac:spMk id="7" creationId="{0777FC1F-1EAF-F943-B946-4121F2AFF9EA}"/>
          </ac:spMkLst>
        </pc:spChg>
        <pc:picChg chg="mod">
          <ac:chgData name="Lianne" userId="525c7285-978f-4548-9cbc-4ce7672adacf" providerId="ADAL" clId="{FE3DEA1E-84B1-489F-9073-DEFC71A9B62F}" dt="2022-10-18T00:40:09.668" v="948" actId="962"/>
          <ac:picMkLst>
            <pc:docMk/>
            <pc:sldMk cId="4138663921" sldId="267"/>
            <ac:picMk id="8" creationId="{C1D98590-7FE6-DFE5-DAEB-C1595C9BCF72}"/>
          </ac:picMkLst>
        </pc:picChg>
      </pc:sldChg>
      <pc:sldChg chg="modSp mod">
        <pc:chgData name="Lianne" userId="525c7285-978f-4548-9cbc-4ce7672adacf" providerId="ADAL" clId="{FE3DEA1E-84B1-489F-9073-DEFC71A9B62F}" dt="2022-10-18T00:43:05.119" v="1749" actId="962"/>
        <pc:sldMkLst>
          <pc:docMk/>
          <pc:sldMk cId="1188275562" sldId="268"/>
        </pc:sldMkLst>
        <pc:picChg chg="mod">
          <ac:chgData name="Lianne" userId="525c7285-978f-4548-9cbc-4ce7672adacf" providerId="ADAL" clId="{FE3DEA1E-84B1-489F-9073-DEFC71A9B62F}" dt="2022-10-18T00:43:05.119" v="1749" actId="962"/>
          <ac:picMkLst>
            <pc:docMk/>
            <pc:sldMk cId="1188275562" sldId="268"/>
            <ac:picMk id="8" creationId="{1C35FA7E-CFCD-57A2-6F0A-08D5E7D5EB34}"/>
          </ac:picMkLst>
        </pc:picChg>
      </pc:sldChg>
      <pc:sldChg chg="delSp mod">
        <pc:chgData name="Lianne" userId="525c7285-978f-4548-9cbc-4ce7672adacf" providerId="ADAL" clId="{FE3DEA1E-84B1-489F-9073-DEFC71A9B62F}" dt="2022-10-18T00:37:18.406" v="1" actId="478"/>
        <pc:sldMkLst>
          <pc:docMk/>
          <pc:sldMk cId="1782871796" sldId="269"/>
        </pc:sldMkLst>
        <pc:spChg chg="del">
          <ac:chgData name="Lianne" userId="525c7285-978f-4548-9cbc-4ce7672adacf" providerId="ADAL" clId="{FE3DEA1E-84B1-489F-9073-DEFC71A9B62F}" dt="2022-10-18T00:37:18.406" v="1" actId="478"/>
          <ac:spMkLst>
            <pc:docMk/>
            <pc:sldMk cId="1782871796" sldId="26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105E9F-9539-6743-8715-E4EF99673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1FEFF-00F8-714D-8AB2-B3597472A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1F03E-2756-754E-B67C-98157ABDB2E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05155-CF07-0C4F-AAE2-5B7B06FBA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AC32E-3A1C-234C-A929-930AEFE83E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B241-25BA-434C-A737-6CD1F4DB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4D3F-74CC-3D49-BF6C-5200C856BA9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1163638"/>
            <a:ext cx="242728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CD7E9-E697-8741-A064-69439823A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4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aroon Bars, White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917699"/>
            <a:ext cx="6678234" cy="549910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701FF4-825B-8A48-9A40-E6247DC52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  <p:pic>
        <p:nvPicPr>
          <p:cNvPr id="7" name="Picture 6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1ECB0470-0362-1E44-B086-AAC4D270EA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199"/>
            <a:ext cx="7772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016689"/>
            <a:ext cx="6703695" cy="1202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204740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413144"/>
            <a:ext cx="3288089" cy="4909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204740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413143"/>
            <a:ext cx="3304282" cy="4909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bg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65BC9D4-4FCE-F840-A13A-07D672C8C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2B2B950-50E6-084E-BD1E-D414D6A1E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5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bg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176B475-F4B1-054D-A538-B7AA80218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2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212358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2123580"/>
            <a:ext cx="3934778" cy="719906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4584526"/>
            <a:ext cx="2506801" cy="473812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1B8540-E4F0-2F4E-91F8-ABE11AD37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Maroon Bars, White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917699"/>
            <a:ext cx="6678234" cy="549910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701FF4-825B-8A48-9A40-E6247DC52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  <p:pic>
        <p:nvPicPr>
          <p:cNvPr id="4" name="Picture 3" descr="A picture containing mountain, outdoor, nature, distance&#10;&#10;Description automatically generated">
            <a:extLst>
              <a:ext uri="{FF2B5EF4-FFF2-40B4-BE49-F238E27FC236}">
                <a16:creationId xmlns:a16="http://schemas.microsoft.com/office/drawing/2014/main" id="{154BB4AE-57A3-4A45-A933-38BDEBCB8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7233358"/>
            <a:ext cx="7772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Maroon Bars, White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917699"/>
            <a:ext cx="6678234" cy="703439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701FF4-825B-8A48-9A40-E6247DC52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3E4F7-26D2-6047-B40D-08211A985344}"/>
              </a:ext>
            </a:extLst>
          </p:cNvPr>
          <p:cNvSpPr txBox="1"/>
          <p:nvPr userDrawn="1"/>
        </p:nvSpPr>
        <p:spPr>
          <a:xfrm>
            <a:off x="491824" y="9245600"/>
            <a:ext cx="6823377" cy="369332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9ACE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0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ay Bar, White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35366" y="2160287"/>
            <a:ext cx="4024108" cy="457653"/>
          </a:xfrm>
          <a:solidFill>
            <a:schemeClr val="bg1">
              <a:lumMod val="85000"/>
            </a:schemeClr>
          </a:solidFill>
        </p:spPr>
        <p:txBody>
          <a:bodyPr lIns="182880" anchor="ctr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35366" y="2617941"/>
            <a:ext cx="4024108" cy="373275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524928" y="6901841"/>
            <a:ext cx="4024108" cy="258036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24928" y="6397442"/>
            <a:ext cx="4024108" cy="457653"/>
          </a:xfrm>
          <a:solidFill>
            <a:schemeClr val="bg1">
              <a:lumMod val="85000"/>
            </a:schemeClr>
          </a:solidFill>
        </p:spPr>
        <p:txBody>
          <a:bodyPr lIns="182880" anchor="ctr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9049" y="2149682"/>
            <a:ext cx="2506801" cy="1569294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719049" y="3718977"/>
            <a:ext cx="2506801" cy="5412498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9ACEF5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7632FAB-B7E3-C94C-87A0-5E3351471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aroon Bar, Gray Colum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719049" y="3718977"/>
            <a:ext cx="2506801" cy="453712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35366" y="2460984"/>
            <a:ext cx="4024108" cy="388971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524928" y="6822037"/>
            <a:ext cx="4024108" cy="266016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19049" y="2149682"/>
            <a:ext cx="2506801" cy="1569294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bg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2462522-FF74-1048-ADA4-AED0CB69E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2371C6-A982-784F-933B-40BA3756C8A4}"/>
              </a:ext>
            </a:extLst>
          </p:cNvPr>
          <p:cNvSpPr/>
          <p:nvPr userDrawn="1"/>
        </p:nvSpPr>
        <p:spPr>
          <a:xfrm>
            <a:off x="524928" y="2144892"/>
            <a:ext cx="4034546" cy="88899"/>
          </a:xfrm>
          <a:prstGeom prst="rect">
            <a:avLst/>
          </a:prstGeom>
          <a:gradFill>
            <a:gsLst>
              <a:gs pos="3000">
                <a:srgbClr val="FF9300"/>
              </a:gs>
              <a:gs pos="21000">
                <a:srgbClr val="FFE000"/>
              </a:gs>
              <a:gs pos="39000">
                <a:srgbClr val="92D050"/>
              </a:gs>
              <a:gs pos="75001">
                <a:srgbClr val="7030A0"/>
              </a:gs>
              <a:gs pos="93000">
                <a:srgbClr val="F34186"/>
              </a:gs>
              <a:gs pos="57000">
                <a:srgbClr val="9ACEF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780E1A-4968-A945-ADD7-5C87C9FFC7D3}"/>
              </a:ext>
            </a:extLst>
          </p:cNvPr>
          <p:cNvSpPr/>
          <p:nvPr userDrawn="1"/>
        </p:nvSpPr>
        <p:spPr>
          <a:xfrm>
            <a:off x="541860" y="6541918"/>
            <a:ext cx="4034546" cy="88899"/>
          </a:xfrm>
          <a:prstGeom prst="rect">
            <a:avLst/>
          </a:prstGeom>
          <a:gradFill>
            <a:gsLst>
              <a:gs pos="3000">
                <a:srgbClr val="FF9300"/>
              </a:gs>
              <a:gs pos="21000">
                <a:srgbClr val="FFE000"/>
              </a:gs>
              <a:gs pos="39000">
                <a:srgbClr val="92D050"/>
              </a:gs>
              <a:gs pos="75001">
                <a:srgbClr val="7030A0"/>
              </a:gs>
              <a:gs pos="93000">
                <a:srgbClr val="F34186"/>
              </a:gs>
              <a:gs pos="57000">
                <a:srgbClr val="9ACEF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mall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149682"/>
            <a:ext cx="2506801" cy="1569294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2149683"/>
            <a:ext cx="3934778" cy="6981792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718977"/>
            <a:ext cx="2506801" cy="5412498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1AAFA85-79CF-FE48-811E-B12F593A0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2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2" y="2091847"/>
            <a:ext cx="6703695" cy="96060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3052455"/>
            <a:ext cx="6703695" cy="600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bg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F248C40-3B68-7041-AB20-5FA452EE4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0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4DC325D-D01F-7E49-89ED-94D8869B7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4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2116899"/>
            <a:ext cx="6703695" cy="901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018772"/>
            <a:ext cx="3303270" cy="604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018772"/>
            <a:ext cx="3303270" cy="6040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</p:spPr>
        <p:txBody>
          <a:bodyPr/>
          <a:lstStyle/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</p:spPr>
        <p:txBody>
          <a:bodyPr/>
          <a:lstStyle/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29186" y="9452189"/>
            <a:ext cx="6728747" cy="276999"/>
          </a:xfrm>
          <a:prstGeom prst="rect">
            <a:avLst/>
          </a:prstGeom>
          <a:solidFill>
            <a:srgbClr val="9ACEF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8"/>
          </p:nvPr>
        </p:nvSpPr>
        <p:spPr>
          <a:xfrm>
            <a:off x="909144" y="9452189"/>
            <a:ext cx="5968829" cy="276999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CAF8738-9957-8E4C-8B04-D5E36A1EF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99"/>
            <a:ext cx="731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186" y="2071520"/>
            <a:ext cx="6703695" cy="1089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160752"/>
            <a:ext cx="6703695" cy="589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2B6A-6E6C-43BD-92F9-7A8F823D3C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B967-3F65-4F64-A6DD-9D1E59ED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7" r:id="rId2"/>
    <p:sldLayoutId id="2147483676" r:id="rId3"/>
    <p:sldLayoutId id="2147483674" r:id="rId4"/>
    <p:sldLayoutId id="2147483675" r:id="rId5"/>
    <p:sldLayoutId id="2147483672" r:id="rId6"/>
    <p:sldLayoutId id="2147483662" r:id="rId7"/>
    <p:sldLayoutId id="2147483661" r:id="rId8"/>
    <p:sldLayoutId id="2147483664" r:id="rId9"/>
    <p:sldLayoutId id="2147483665" r:id="rId10"/>
    <p:sldLayoutId id="2147483663" r:id="rId11"/>
    <p:sldLayoutId id="2147483667" r:id="rId12"/>
    <p:sldLayoutId id="2147483669" r:id="rId1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1C87-DF94-724A-93C6-A48EE65A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69" y="1829112"/>
            <a:ext cx="6656861" cy="836596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/>
              <a:t>New ACCJC Accreditation </a:t>
            </a:r>
            <a:r>
              <a:rPr lang="en-US" dirty="0"/>
              <a:t>Process</a:t>
            </a:r>
          </a:p>
        </p:txBody>
      </p:sp>
      <p:pic>
        <p:nvPicPr>
          <p:cNvPr id="8" name="Picture 7" descr="Timeline of ACCJC Formative-Summative Accreditation Process Changes:&#10;Colleges use the template provided by ACCJC, The ISER is much shorter and more succinct; writing to the evidence, The review team will send core inquiries, site visit will be small.">
            <a:extLst>
              <a:ext uri="{FF2B5EF4-FFF2-40B4-BE49-F238E27FC236}">
                <a16:creationId xmlns:a16="http://schemas.microsoft.com/office/drawing/2014/main" id="{1C35FA7E-CFCD-57A2-6F0A-08D5E7D5E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6" y="3008653"/>
            <a:ext cx="6960847" cy="5220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F904BE-A582-FA13-25D0-1E61064B8710}"/>
              </a:ext>
            </a:extLst>
          </p:cNvPr>
          <p:cNvSpPr txBox="1"/>
          <p:nvPr/>
        </p:nvSpPr>
        <p:spPr>
          <a:xfrm>
            <a:off x="1239865" y="8572233"/>
            <a:ext cx="559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changes in the accreditation process result in a more meaningful self-reflection process and ISER. </a:t>
            </a:r>
          </a:p>
        </p:txBody>
      </p:sp>
    </p:spTree>
    <p:extLst>
      <p:ext uri="{BB962C8B-B14F-4D97-AF65-F5344CB8AC3E}">
        <p14:creationId xmlns:p14="http://schemas.microsoft.com/office/powerpoint/2010/main" val="118827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Accreditation Report to President’s Cabinet | September 13,2022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7178398-C8D2-4F49-AEC0-D6B0B344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3332137"/>
            <a:ext cx="6703695" cy="5966846"/>
          </a:xfrm>
        </p:spPr>
        <p:txBody>
          <a:bodyPr>
            <a:normAutofit/>
          </a:bodyPr>
          <a:lstStyle/>
          <a:p>
            <a:r>
              <a:rPr lang="en-US" dirty="0"/>
              <a:t>The Accreditation team is providing multiple opportunities for input on the ISER:</a:t>
            </a:r>
          </a:p>
          <a:p>
            <a:pPr lvl="1"/>
            <a:r>
              <a:rPr lang="en-US" dirty="0"/>
              <a:t>Preparation Phase (Spring 22)</a:t>
            </a:r>
          </a:p>
          <a:p>
            <a:pPr lvl="2"/>
            <a:r>
              <a:rPr lang="en-US" dirty="0"/>
              <a:t>Logo design</a:t>
            </a:r>
          </a:p>
          <a:p>
            <a:pPr lvl="2"/>
            <a:r>
              <a:rPr lang="en-US" dirty="0"/>
              <a:t>Slogan “Weaving Our Story”</a:t>
            </a:r>
          </a:p>
          <a:p>
            <a:pPr lvl="2"/>
            <a:r>
              <a:rPr lang="en-US" dirty="0"/>
              <a:t>Open information forums </a:t>
            </a:r>
          </a:p>
          <a:p>
            <a:pPr lvl="2"/>
            <a:r>
              <a:rPr lang="en-US" dirty="0"/>
              <a:t>Weaving Teams were formed with students, staff, faculty, and management involvement</a:t>
            </a:r>
          </a:p>
          <a:p>
            <a:pPr lvl="2"/>
            <a:r>
              <a:rPr lang="en-US" dirty="0"/>
              <a:t>Core Team coordinated with the School of Continuing Ed (SCE)</a:t>
            </a:r>
          </a:p>
          <a:p>
            <a:pPr lvl="1"/>
            <a:r>
              <a:rPr lang="en-US" dirty="0"/>
              <a:t>Weaving Team Participation (Spring 22)</a:t>
            </a:r>
          </a:p>
          <a:p>
            <a:pPr lvl="2"/>
            <a:r>
              <a:rPr lang="en-US" dirty="0"/>
              <a:t>Approximately 18 teams and groups were formed</a:t>
            </a:r>
          </a:p>
          <a:p>
            <a:pPr lvl="2"/>
            <a:r>
              <a:rPr lang="en-US" dirty="0"/>
              <a:t>Weavers wrote or edited narrative drafts</a:t>
            </a:r>
          </a:p>
          <a:p>
            <a:pPr lvl="2"/>
            <a:r>
              <a:rPr lang="en-US" dirty="0"/>
              <a:t>Weaving team members gathered evidence to support the narrative, made the evidence accessible, and uploaded the evidence to folders</a:t>
            </a:r>
          </a:p>
          <a:p>
            <a:pPr lvl="1"/>
            <a:r>
              <a:rPr lang="en-US" dirty="0"/>
              <a:t>Summer Core Team Review</a:t>
            </a:r>
          </a:p>
          <a:p>
            <a:pPr lvl="2"/>
            <a:r>
              <a:rPr lang="en-US" dirty="0"/>
              <a:t>Core members and one adjunct volunteer did a read-around</a:t>
            </a:r>
          </a:p>
          <a:p>
            <a:pPr lvl="2"/>
            <a:r>
              <a:rPr lang="en-US" dirty="0"/>
              <a:t>Drafts were changed, amended and edited</a:t>
            </a:r>
          </a:p>
          <a:p>
            <a:pPr lvl="2"/>
            <a:r>
              <a:rPr lang="en-US" dirty="0"/>
              <a:t>Evidence was audited </a:t>
            </a:r>
          </a:p>
        </p:txBody>
      </p:sp>
    </p:spTree>
    <p:extLst>
      <p:ext uri="{BB962C8B-B14F-4D97-AF65-F5344CB8AC3E}">
        <p14:creationId xmlns:p14="http://schemas.microsoft.com/office/powerpoint/2010/main" val="319641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Accreditation Report to President’s Cabinet | September 13,2022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7178398-C8D2-4F49-AEC0-D6B0B344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3332137"/>
            <a:ext cx="6703695" cy="5966846"/>
          </a:xfrm>
        </p:spPr>
        <p:txBody>
          <a:bodyPr>
            <a:normAutofit/>
          </a:bodyPr>
          <a:lstStyle/>
          <a:p>
            <a:r>
              <a:rPr lang="en-US" dirty="0"/>
              <a:t>Opportunities for input on the ISER (continued):</a:t>
            </a:r>
          </a:p>
          <a:p>
            <a:pPr lvl="1"/>
            <a:r>
              <a:rPr lang="en-US" dirty="0"/>
              <a:t>Finishing Team Preparation/Recruitment (Fall 22)</a:t>
            </a:r>
          </a:p>
          <a:p>
            <a:pPr lvl="2"/>
            <a:r>
              <a:rPr lang="en-US" dirty="0"/>
              <a:t>Presentation at CPD day</a:t>
            </a:r>
          </a:p>
          <a:p>
            <a:pPr lvl="2"/>
            <a:r>
              <a:rPr lang="en-US" dirty="0"/>
              <a:t>Presentation at FLEX day</a:t>
            </a:r>
          </a:p>
          <a:p>
            <a:pPr lvl="2"/>
            <a:r>
              <a:rPr lang="en-US" dirty="0"/>
              <a:t>Consultation with Academic Senate Executive Board</a:t>
            </a:r>
          </a:p>
          <a:p>
            <a:pPr lvl="2"/>
            <a:r>
              <a:rPr lang="en-US" dirty="0"/>
              <a:t>Presentation to Associated Students</a:t>
            </a:r>
          </a:p>
          <a:p>
            <a:pPr lvl="2"/>
            <a:r>
              <a:rPr lang="en-US" dirty="0"/>
              <a:t>Presentation to Classified Senate</a:t>
            </a:r>
          </a:p>
          <a:p>
            <a:pPr lvl="2"/>
            <a:r>
              <a:rPr lang="en-US" dirty="0"/>
              <a:t>Approximately 90 volunteers signed up</a:t>
            </a:r>
          </a:p>
          <a:p>
            <a:pPr lvl="1"/>
            <a:r>
              <a:rPr lang="en-US" dirty="0"/>
              <a:t>Finishing Team Assignment and Instructions (this week)</a:t>
            </a:r>
          </a:p>
          <a:p>
            <a:pPr lvl="2"/>
            <a:r>
              <a:rPr lang="en-US" dirty="0"/>
              <a:t>Finishing Teams have an assigned team lead from the ILT</a:t>
            </a:r>
          </a:p>
          <a:p>
            <a:pPr lvl="2"/>
            <a:r>
              <a:rPr lang="en-US" dirty="0"/>
              <a:t>Finishing Teams have an assigned liaison</a:t>
            </a:r>
          </a:p>
          <a:p>
            <a:pPr lvl="2"/>
            <a:r>
              <a:rPr lang="en-US" dirty="0"/>
              <a:t>Teams will have training at the September 16 Open Forum</a:t>
            </a:r>
          </a:p>
          <a:p>
            <a:pPr lvl="2"/>
            <a:r>
              <a:rPr lang="en-US" dirty="0"/>
              <a:t>Team Leads will have one-on-one training with liaisons</a:t>
            </a:r>
          </a:p>
          <a:p>
            <a:pPr lvl="2"/>
            <a:r>
              <a:rPr lang="en-US" dirty="0"/>
              <a:t>Teams will review narrative drafts and evidence</a:t>
            </a:r>
          </a:p>
          <a:p>
            <a:pPr lvl="2"/>
            <a:r>
              <a:rPr lang="en-US" dirty="0"/>
              <a:t>Completion in this iterative process is slated for November 16, 2002</a:t>
            </a:r>
          </a:p>
          <a:p>
            <a:pPr lvl="1"/>
            <a:r>
              <a:rPr lang="en-US" dirty="0"/>
              <a:t>Resource Committee/Council Review (Sept – Nov 22)</a:t>
            </a:r>
          </a:p>
          <a:p>
            <a:pPr lvl="2"/>
            <a:r>
              <a:rPr lang="en-US" dirty="0"/>
              <a:t>Cross walk created between committees and standards (Allie)</a:t>
            </a:r>
          </a:p>
          <a:p>
            <a:pPr lvl="2"/>
            <a:r>
              <a:rPr lang="en-US" dirty="0"/>
              <a:t>Committees and Councils have the option to review the standards and evidence related to their committee work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Accreditation Report to President’s Cabinet | September 13,2022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09144" y="9452189"/>
            <a:ext cx="5968829" cy="276999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7178398-C8D2-4F49-AEC0-D6B0B344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3332137"/>
            <a:ext cx="6703695" cy="44170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Opportunities for input on the ISER (continued):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Emerging Areas of Focus discussion (Fall 2022)</a:t>
            </a:r>
          </a:p>
          <a:p>
            <a:pPr lvl="1"/>
            <a:r>
              <a:rPr lang="en-US" dirty="0"/>
              <a:t>Discussion in Accreditation Steering Committee</a:t>
            </a:r>
          </a:p>
          <a:p>
            <a:pPr lvl="1"/>
            <a:endParaRPr lang="en-US" dirty="0"/>
          </a:p>
          <a:p>
            <a:r>
              <a:rPr lang="en-US" dirty="0"/>
              <a:t>Quality Focus Essay (QFE) Discussion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Roll out to the campus and community (Spring 23)</a:t>
            </a:r>
          </a:p>
          <a:p>
            <a:pPr lvl="2"/>
            <a:r>
              <a:rPr lang="en-US" dirty="0"/>
              <a:t>Multiple Feedback opportunities will be given</a:t>
            </a:r>
          </a:p>
          <a:p>
            <a:pPr lvl="3"/>
            <a:r>
              <a:rPr lang="en-US" dirty="0"/>
              <a:t>Open Forums</a:t>
            </a:r>
          </a:p>
          <a:p>
            <a:pPr lvl="3"/>
            <a:r>
              <a:rPr lang="en-US" dirty="0" err="1"/>
              <a:t>SmartSheet</a:t>
            </a:r>
            <a:r>
              <a:rPr lang="en-US" dirty="0"/>
              <a:t> submissions</a:t>
            </a:r>
          </a:p>
          <a:p>
            <a:pPr lvl="3"/>
            <a:r>
              <a:rPr lang="en-US" dirty="0"/>
              <a:t>Liaison office hours</a:t>
            </a:r>
          </a:p>
          <a:p>
            <a:pPr lvl="3"/>
            <a:r>
              <a:rPr lang="en-US" dirty="0"/>
              <a:t>Listening tours</a:t>
            </a:r>
          </a:p>
          <a:p>
            <a:pPr lvl="1"/>
            <a:r>
              <a:rPr lang="en-US" dirty="0"/>
              <a:t>Presentation to the Board of Trustees</a:t>
            </a:r>
          </a:p>
          <a:p>
            <a:pPr lvl="2"/>
            <a:r>
              <a:rPr lang="en-US" dirty="0"/>
              <a:t>Roll out similar to the campus</a:t>
            </a:r>
          </a:p>
          <a:p>
            <a:pPr lvl="2"/>
            <a:r>
              <a:rPr lang="en-US" dirty="0"/>
              <a:t>First reading: June Board Meeting</a:t>
            </a:r>
          </a:p>
          <a:p>
            <a:pPr lvl="2"/>
            <a:r>
              <a:rPr lang="en-US" dirty="0"/>
              <a:t>Second reading: July Board Meeting</a:t>
            </a:r>
          </a:p>
          <a:p>
            <a:pPr lvl="2"/>
            <a:endParaRPr lang="en-US" dirty="0"/>
          </a:p>
          <a:p>
            <a:r>
              <a:rPr lang="en-US" dirty="0"/>
              <a:t>ISER submission date = August 1, 2023</a:t>
            </a:r>
          </a:p>
        </p:txBody>
      </p:sp>
    </p:spTree>
    <p:extLst>
      <p:ext uri="{BB962C8B-B14F-4D97-AF65-F5344CB8AC3E}">
        <p14:creationId xmlns:p14="http://schemas.microsoft.com/office/powerpoint/2010/main" val="64928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E400-837D-234E-A617-5AEB6084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1873914"/>
            <a:ext cx="6703695" cy="1202023"/>
          </a:xfrm>
        </p:spPr>
        <p:txBody>
          <a:bodyPr>
            <a:normAutofit fontScale="90000"/>
          </a:bodyPr>
          <a:lstStyle/>
          <a:p>
            <a:r>
              <a:rPr lang="en-US" dirty="0"/>
              <a:t>Accreditation Update to President’s Cabinet | September 13,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EA24B-BE5F-884E-8537-B1BBF389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340" y="3075937"/>
            <a:ext cx="6705720" cy="1079603"/>
          </a:xfrm>
        </p:spPr>
        <p:txBody>
          <a:bodyPr>
            <a:normAutofit fontScale="92500"/>
          </a:bodyPr>
          <a:lstStyle/>
          <a:p>
            <a:r>
              <a:rPr lang="en-US" dirty="0"/>
              <a:t>Additional Information and Links on the Accreditation Webpage: https://</a:t>
            </a:r>
            <a:r>
              <a:rPr lang="en-US" dirty="0" err="1"/>
              <a:t>www.mtsac.edu</a:t>
            </a:r>
            <a:r>
              <a:rPr lang="en-US" dirty="0"/>
              <a:t>/accreditation/</a:t>
            </a:r>
            <a:r>
              <a:rPr lang="en-US" dirty="0" err="1"/>
              <a:t>college_accreditation</a:t>
            </a:r>
            <a:r>
              <a:rPr lang="en-US" dirty="0"/>
              <a:t>/2024/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8" name="Content Placeholder 7" descr="Image of Fall 2022 Accreditation Webpage Timeline:&#10;Update to campus community&#10;Flex Day Opening Presentation&#10;CPD-Day Opening Presentation&#10;Classified Senate Presentation&#10;Advanced Training with ACCJC&#10;Emerging Areas of Focus Identified&#10;Report to Cabinet&#10;Finishing Teams and Review Committees read ISER draft and give feedback&#10;Board Study Session Accreditation Report&#10;Finishing Teams submit final evidence&#10;QFE drafted">
            <a:extLst>
              <a:ext uri="{FF2B5EF4-FFF2-40B4-BE49-F238E27FC236}">
                <a16:creationId xmlns:a16="http://schemas.microsoft.com/office/drawing/2014/main" id="{C1D98590-7FE6-DFE5-DAEB-C1595C9BCF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102850" y="4348742"/>
            <a:ext cx="5581416" cy="4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45" y="2149682"/>
            <a:ext cx="2133022" cy="1569294"/>
          </a:xfrm>
          <a:ln w="12700">
            <a:solidFill>
              <a:srgbClr val="00B0F0"/>
            </a:solidFill>
            <a:prstDash val="sysDash"/>
          </a:ln>
        </p:spPr>
        <p:txBody>
          <a:bodyPr>
            <a:noAutofit/>
          </a:bodyPr>
          <a:lstStyle/>
          <a:p>
            <a:pPr algn="r"/>
            <a:r>
              <a:rPr lang="en-US" sz="2800" dirty="0"/>
              <a:t>Upcoming Trainings and Information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Forums</a:t>
            </a:r>
          </a:p>
          <a:p>
            <a:pPr lvl="1"/>
            <a:r>
              <a:rPr lang="en-US" dirty="0"/>
              <a:t>September 16, 2022 “Finishing Team Training”</a:t>
            </a:r>
          </a:p>
          <a:p>
            <a:pPr lvl="1"/>
            <a:r>
              <a:rPr lang="en-US" dirty="0"/>
              <a:t>October 21, 2002 “Accreditation and Distance Education (DE/DL)”</a:t>
            </a:r>
          </a:p>
          <a:p>
            <a:pPr lvl="1"/>
            <a:r>
              <a:rPr lang="en-US" dirty="0"/>
              <a:t>November 18, 2022 “Data Informed Decision making” </a:t>
            </a:r>
          </a:p>
          <a:p>
            <a:pPr lvl="1"/>
            <a:endParaRPr lang="en-US" dirty="0"/>
          </a:p>
          <a:p>
            <a:r>
              <a:rPr lang="en-US" dirty="0"/>
              <a:t>Board of Trustees</a:t>
            </a:r>
          </a:p>
          <a:p>
            <a:pPr lvl="1"/>
            <a:r>
              <a:rPr lang="en-US" dirty="0"/>
              <a:t>November 12, 2022  Training with ACCJC Liaison Dr. Gohar </a:t>
            </a:r>
            <a:r>
              <a:rPr lang="en-US" dirty="0" err="1"/>
              <a:t>Momjian</a:t>
            </a:r>
            <a:r>
              <a:rPr lang="en-US" dirty="0"/>
              <a:t> and the Mt. SAC Accreditation Core Team</a:t>
            </a:r>
          </a:p>
          <a:p>
            <a:pPr lvl="1"/>
            <a:r>
              <a:rPr lang="en-US" dirty="0"/>
              <a:t>Winter 2023 | Special BOT Study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4039691"/>
            <a:ext cx="2506801" cy="5091784"/>
          </a:xfrm>
        </p:spPr>
        <p:txBody>
          <a:bodyPr>
            <a:normAutofit/>
          </a:bodyPr>
          <a:lstStyle/>
          <a:p>
            <a:r>
              <a:rPr lang="en-US" sz="1600" dirty="0"/>
              <a:t>Accreditation Core Team: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Kelly Fowler, VPI/ALO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Lianne Greenlee, Dean of Accreditation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Patty </a:t>
            </a:r>
            <a:r>
              <a:rPr lang="en-US" sz="1600" dirty="0" err="1"/>
              <a:t>Quiñones</a:t>
            </a:r>
            <a:r>
              <a:rPr lang="en-US" sz="1600" dirty="0"/>
              <a:t>, Director of Research and Institutional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Michelle </a:t>
            </a:r>
            <a:r>
              <a:rPr lang="en-US" sz="1600" dirty="0" err="1"/>
              <a:t>Sampat</a:t>
            </a:r>
            <a:r>
              <a:rPr lang="en-US" sz="1600" dirty="0"/>
              <a:t>, Acting Dean of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Barbara Mezaki, Faculty Accreditation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Allie </a:t>
            </a:r>
            <a:r>
              <a:rPr lang="en-US" sz="1600" dirty="0" err="1"/>
              <a:t>Frickert</a:t>
            </a:r>
            <a:r>
              <a:rPr lang="en-US" sz="1600" dirty="0"/>
              <a:t>, Faculty Accreditation Coordinator</a:t>
            </a:r>
          </a:p>
        </p:txBody>
      </p:sp>
    </p:spTree>
    <p:extLst>
      <p:ext uri="{BB962C8B-B14F-4D97-AF65-F5344CB8AC3E}">
        <p14:creationId xmlns:p14="http://schemas.microsoft.com/office/powerpoint/2010/main" val="37570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fiedTemplate v1  -  Read-Only" id="{D5B623E7-4B8F-8F4B-9F3D-2604407B3832}" vid="{CE7A1C76-36D6-0947-A68E-43CF5FFE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ClassifiedTemplate v1[2]</Template>
  <TotalTime>16510</TotalTime>
  <Words>552</Words>
  <Application>Microsoft Office PowerPoint</Application>
  <PresentationFormat>Custom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New ACCJC Accreditation Process</vt:lpstr>
      <vt:lpstr>Accreditation Report to President’s Cabinet | September 13,2022</vt:lpstr>
      <vt:lpstr>Accreditation Report to President’s Cabinet | September 13,2022</vt:lpstr>
      <vt:lpstr>Accreditation Report to President’s Cabinet | September 13,2022</vt:lpstr>
      <vt:lpstr>Accreditation Update to President’s Cabinet | September 13, 2022</vt:lpstr>
      <vt:lpstr>Upcoming Trainings and Information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Dial, Brenda M.</dc:creator>
  <cp:lastModifiedBy>Lianne</cp:lastModifiedBy>
  <cp:revision>73</cp:revision>
  <cp:lastPrinted>2017-05-10T19:36:42Z</cp:lastPrinted>
  <dcterms:created xsi:type="dcterms:W3CDTF">2018-03-21T15:53:05Z</dcterms:created>
  <dcterms:modified xsi:type="dcterms:W3CDTF">2022-10-18T00:43:12Z</dcterms:modified>
</cp:coreProperties>
</file>